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2" r:id="rId1"/>
  </p:sldMasterIdLst>
  <p:notesMasterIdLst>
    <p:notesMasterId r:id="rId23"/>
  </p:notesMasterIdLst>
  <p:sldIdLst>
    <p:sldId id="256" r:id="rId2"/>
    <p:sldId id="257" r:id="rId3"/>
    <p:sldId id="259" r:id="rId4"/>
    <p:sldId id="341" r:id="rId5"/>
    <p:sldId id="360" r:id="rId6"/>
    <p:sldId id="342" r:id="rId7"/>
    <p:sldId id="344" r:id="rId8"/>
    <p:sldId id="374" r:id="rId9"/>
    <p:sldId id="361" r:id="rId10"/>
    <p:sldId id="364" r:id="rId11"/>
    <p:sldId id="362" r:id="rId12"/>
    <p:sldId id="382" r:id="rId13"/>
    <p:sldId id="375" r:id="rId14"/>
    <p:sldId id="378" r:id="rId15"/>
    <p:sldId id="365" r:id="rId16"/>
    <p:sldId id="363" r:id="rId17"/>
    <p:sldId id="379" r:id="rId18"/>
    <p:sldId id="380" r:id="rId19"/>
    <p:sldId id="381" r:id="rId20"/>
    <p:sldId id="377" r:id="rId21"/>
    <p:sldId id="290" r:id="rId22"/>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14" autoAdjust="0"/>
    <p:restoredTop sz="94660"/>
  </p:normalViewPr>
  <p:slideViewPr>
    <p:cSldViewPr snapToGrid="0">
      <p:cViewPr varScale="1">
        <p:scale>
          <a:sx n="140" d="100"/>
          <a:sy n="140" d="100"/>
        </p:scale>
        <p:origin x="144" y="35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D6D6A6A-BAB6-484B-9304-24E0759B6528}" type="datetimeFigureOut">
              <a:rPr lang="fr-FR" smtClean="0"/>
              <a:t>13/12/2025</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FB48BEC-C11A-421A-826C-B61DC27950CC}" type="slidenum">
              <a:rPr lang="fr-FR" smtClean="0"/>
              <a:t>‹N°›</a:t>
            </a:fld>
            <a:endParaRPr lang="fr-FR"/>
          </a:p>
        </p:txBody>
      </p:sp>
    </p:spTree>
    <p:extLst>
      <p:ext uri="{BB962C8B-B14F-4D97-AF65-F5344CB8AC3E}">
        <p14:creationId xmlns:p14="http://schemas.microsoft.com/office/powerpoint/2010/main" val="19263830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fr-FR"/>
          </a:p>
        </p:txBody>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fld id="{ED291B17-9318-49DB-B28B-6E5994AE9581}" type="datetime1">
              <a:rPr lang="en-US" smtClean="0"/>
              <a:t>12/13/2025</a:t>
            </a:fld>
            <a:endParaRPr lang="en-US" dirty="0"/>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‹N°›</a:t>
            </a:fld>
            <a:endParaRPr lang="en-US" dirty="0"/>
          </a:p>
        </p:txBody>
      </p:sp>
    </p:spTree>
    <p:extLst>
      <p:ext uri="{BB962C8B-B14F-4D97-AF65-F5344CB8AC3E}">
        <p14:creationId xmlns:p14="http://schemas.microsoft.com/office/powerpoint/2010/main" val="3021860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CED4963-E985-44C4-B8C4-FDD613B7C2F8}" type="datetime1">
              <a:rPr lang="en-US" smtClean="0"/>
              <a:t>12/13/2025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‹N°›</a:t>
            </a:fld>
            <a:endParaRPr lang="en-US" dirty="0"/>
          </a:p>
        </p:txBody>
      </p:sp>
    </p:spTree>
    <p:extLst>
      <p:ext uri="{BB962C8B-B14F-4D97-AF65-F5344CB8AC3E}">
        <p14:creationId xmlns:p14="http://schemas.microsoft.com/office/powerpoint/2010/main" val="667343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204200" y="863600"/>
            <a:ext cx="3124200" cy="4807326"/>
          </a:xfrm>
        </p:spPr>
        <p:txBody>
          <a:bodyPr vert="eaVert" anchor="ctr"/>
          <a:lstStyle>
            <a:lvl1pPr>
              <a:defRPr>
                <a:solidFill>
                  <a:srgbClr val="FFFF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774923" y="863600"/>
            <a:ext cx="7161625" cy="4807326"/>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Rectangle 7">
            <a:extLst>
              <a:ext uri="{FF2B5EF4-FFF2-40B4-BE49-F238E27FC236}">
                <a16:creationId xmlns:a16="http://schemas.microsoft.com/office/drawing/2014/main"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Date Placeholder 10">
            <a:extLst>
              <a:ext uri="{FF2B5EF4-FFF2-40B4-BE49-F238E27FC236}">
                <a16:creationId xmlns:a16="http://schemas.microsoft.com/office/drawing/2014/main" id="{5C74A470-3BD3-4F33-80E5-67E6E87FCBE7}"/>
              </a:ext>
            </a:extLst>
          </p:cNvPr>
          <p:cNvSpPr>
            <a:spLocks noGrp="1"/>
          </p:cNvSpPr>
          <p:nvPr>
            <p:ph type="dt" sz="half" idx="10"/>
          </p:nvPr>
        </p:nvSpPr>
        <p:spPr/>
        <p:txBody>
          <a:bodyPr/>
          <a:lstStyle/>
          <a:p>
            <a:fld id="{ED291B17-9318-49DB-B28B-6E5994AE9581}" type="datetime1">
              <a:rPr lang="en-US" smtClean="0"/>
              <a:t>12/13/2025</a:t>
            </a:fld>
            <a:endParaRPr lang="en-US" dirty="0"/>
          </a:p>
        </p:txBody>
      </p:sp>
      <p:sp>
        <p:nvSpPr>
          <p:cNvPr id="12" name="Footer Placeholder 11">
            <a:extLst>
              <a:ext uri="{FF2B5EF4-FFF2-40B4-BE49-F238E27FC236}">
                <a16:creationId xmlns:a16="http://schemas.microsoft.com/office/drawing/2014/main" id="{9A3A30BA-DB50-4D7D-BCDE-17D20FB354DF}"/>
              </a:ext>
            </a:extLst>
          </p:cNvPr>
          <p:cNvSpPr>
            <a:spLocks noGrp="1"/>
          </p:cNvSpPr>
          <p:nvPr>
            <p:ph type="ftr" sz="quarter" idx="11"/>
          </p:nvPr>
        </p:nvSpPr>
        <p:spPr/>
        <p:txBody>
          <a:bodyPr/>
          <a:lstStyle/>
          <a:p>
            <a:endParaRPr lang="en-US" dirty="0"/>
          </a:p>
        </p:txBody>
      </p:sp>
      <p:sp>
        <p:nvSpPr>
          <p:cNvPr id="13" name="Slide Number Placeholder 12">
            <a:extLst>
              <a:ext uri="{FF2B5EF4-FFF2-40B4-BE49-F238E27FC236}">
                <a16:creationId xmlns:a16="http://schemas.microsoft.com/office/drawing/2014/main" id="{76FF9E58-C0B2-436B-A21C-DB45A00D6515}"/>
              </a:ext>
            </a:extLst>
          </p:cNvPr>
          <p:cNvSpPr>
            <a:spLocks noGrp="1"/>
          </p:cNvSpPr>
          <p:nvPr>
            <p:ph type="sldNum" sz="quarter" idx="12"/>
          </p:nvPr>
        </p:nvSpPr>
        <p:spPr/>
        <p:txBody>
          <a:bodyPr/>
          <a:lstStyle/>
          <a:p>
            <a:fld id="{3A98EE3D-8CD1-4C3F-BD1C-C98C9596463C}" type="slidenum">
              <a:rPr lang="en-US" smtClean="0"/>
              <a:t>‹N°›</a:t>
            </a:fld>
            <a:endParaRPr lang="en-US" dirty="0"/>
          </a:p>
        </p:txBody>
      </p:sp>
    </p:spTree>
    <p:extLst>
      <p:ext uri="{BB962C8B-B14F-4D97-AF65-F5344CB8AC3E}">
        <p14:creationId xmlns:p14="http://schemas.microsoft.com/office/powerpoint/2010/main" val="1238279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118872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340864"/>
            <a:ext cx="11029615" cy="36344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fld id="{78DD82B9-B8EE-4375-B6FF-88FA6ABB15D9}" type="datetime1">
              <a:rPr lang="en-US" smtClean="0"/>
              <a:t>12/13/2025</a:t>
            </a:fld>
            <a:endParaRPr lang="en-US" dirty="0"/>
          </a:p>
        </p:txBody>
      </p:sp>
      <p:sp>
        <p:nvSpPr>
          <p:cNvPr id="9" name="Footer Placeholder 8">
            <a:extLst>
              <a:ext uri="{FF2B5EF4-FFF2-40B4-BE49-F238E27FC236}">
                <a16:creationId xmlns:a16="http://schemas.microsoft.com/office/drawing/2014/main" id="{1356D3B5-6063-4A89-B88F-9D3043916FF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a:lstStyle/>
          <a:p>
            <a:fld id="{3A98EE3D-8CD1-4C3F-BD1C-C98C9596463C}" type="slidenum">
              <a:rPr lang="en-US" smtClean="0"/>
              <a:t>‹N°›</a:t>
            </a:fld>
            <a:endParaRPr lang="en-US" dirty="0"/>
          </a:p>
        </p:txBody>
      </p:sp>
    </p:spTree>
    <p:extLst>
      <p:ext uri="{BB962C8B-B14F-4D97-AF65-F5344CB8AC3E}">
        <p14:creationId xmlns:p14="http://schemas.microsoft.com/office/powerpoint/2010/main" val="19346769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B2497495-0637-405E-AE64-5CC7506D51F5}" type="datetime1">
              <a:rPr lang="en-US" smtClean="0"/>
              <a:t>12/13/2025</a:t>
            </a:fld>
            <a:endParaRPr lang="en-US" dirty="0"/>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‹N°›</a:t>
            </a:fld>
            <a:endParaRPr lang="en-US" dirty="0"/>
          </a:p>
        </p:txBody>
      </p:sp>
    </p:spTree>
    <p:extLst>
      <p:ext uri="{BB962C8B-B14F-4D97-AF65-F5344CB8AC3E}">
        <p14:creationId xmlns:p14="http://schemas.microsoft.com/office/powerpoint/2010/main" val="21251659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194767"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6039" y="2228003"/>
            <a:ext cx="5194769"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BFFD690-9426-415D-8B65-26881E07B2D4}" type="datetime1">
              <a:rPr lang="en-US" smtClean="0"/>
              <a:t>12/13/2025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‹N°›</a:t>
            </a:fld>
            <a:endParaRPr lang="en-US" dirty="0"/>
          </a:p>
        </p:txBody>
      </p:sp>
    </p:spTree>
    <p:extLst>
      <p:ext uri="{BB962C8B-B14F-4D97-AF65-F5344CB8AC3E}">
        <p14:creationId xmlns:p14="http://schemas.microsoft.com/office/powerpoint/2010/main" val="41394761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4C4989A-474C-40DE-95B9-011C28B71673}" type="datetime1">
              <a:rPr lang="en-US" smtClean="0"/>
              <a:t>12/13/2025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‹N°›</a:t>
            </a:fld>
            <a:endParaRPr lang="en-US" dirty="0"/>
          </a:p>
        </p:txBody>
      </p:sp>
    </p:spTree>
    <p:extLst>
      <p:ext uri="{BB962C8B-B14F-4D97-AF65-F5344CB8AC3E}">
        <p14:creationId xmlns:p14="http://schemas.microsoft.com/office/powerpoint/2010/main" val="24286417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DB4ED54-5B5E-4A04-93D3-5772E3CE3818}" type="datetime1">
              <a:rPr lang="en-US" smtClean="0"/>
              <a:t>12/13/2025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‹N°›</a:t>
            </a:fld>
            <a:endParaRPr lang="en-US" dirty="0"/>
          </a:p>
        </p:txBody>
      </p:sp>
    </p:spTree>
    <p:extLst>
      <p:ext uri="{BB962C8B-B14F-4D97-AF65-F5344CB8AC3E}">
        <p14:creationId xmlns:p14="http://schemas.microsoft.com/office/powerpoint/2010/main" val="35084257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12/13/2025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‹N°›</a:t>
            </a:fld>
            <a:endParaRPr lang="en-US" dirty="0"/>
          </a:p>
        </p:txBody>
      </p:sp>
    </p:spTree>
    <p:extLst>
      <p:ext uri="{BB962C8B-B14F-4D97-AF65-F5344CB8AC3E}">
        <p14:creationId xmlns:p14="http://schemas.microsoft.com/office/powerpoint/2010/main" val="36032382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D82884F1-FFEA-405F-9602-3DCA865EDA4E}" type="datetime1">
              <a:rPr lang="en-US" smtClean="0"/>
              <a:t>12/13/2025</a:t>
            </a:fld>
            <a:endParaRPr lang="en-US" dirty="0"/>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a:lstStyle/>
          <a:p>
            <a:endParaRPr lang="en-US" dirty="0"/>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‹N°›</a:t>
            </a:fld>
            <a:endParaRPr lang="en-US" dirty="0"/>
          </a:p>
        </p:txBody>
      </p:sp>
    </p:spTree>
    <p:extLst>
      <p:ext uri="{BB962C8B-B14F-4D97-AF65-F5344CB8AC3E}">
        <p14:creationId xmlns:p14="http://schemas.microsoft.com/office/powerpoint/2010/main" val="4284849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12/13/2025</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‹N°›</a:t>
            </a:fld>
            <a:endParaRPr lang="en-US" dirty="0"/>
          </a:p>
        </p:txBody>
      </p:sp>
    </p:spTree>
    <p:extLst>
      <p:ext uri="{BB962C8B-B14F-4D97-AF65-F5344CB8AC3E}">
        <p14:creationId xmlns:p14="http://schemas.microsoft.com/office/powerpoint/2010/main" val="23851934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ED291B17-9318-49DB-B28B-6E5994AE9581}" type="datetime1">
              <a:rPr lang="en-US" smtClean="0"/>
              <a:t>12/13/2025</a:t>
            </a:fld>
            <a:endParaRPr lang="en-US" dirty="0"/>
          </a:p>
        </p:txBody>
      </p:sp>
      <p:sp>
        <p:nvSpPr>
          <p:cNvPr id="5" name="Footer Placeholder 4"/>
          <p:cNvSpPr>
            <a:spLocks noGrp="1"/>
          </p:cNvSpPr>
          <p:nvPr>
            <p:ph type="ftr" sz="quarter" idx="3"/>
          </p:nvPr>
        </p:nvSpPr>
        <p:spPr>
          <a:xfrm>
            <a:off x="581192" y="6423914"/>
            <a:ext cx="6917210" cy="365125"/>
          </a:xfrm>
          <a:prstGeom prst="rect">
            <a:avLst/>
          </a:prstGeom>
        </p:spPr>
        <p:txBody>
          <a:bodyPr vert="horz" lIns="91440" tIns="45720" rIns="91440" bIns="45720" rtlCol="0" anchor="ctr"/>
          <a:lstStyle>
            <a:lvl1pPr algn="l">
              <a:defRPr sz="900" cap="all">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t>‹N°›</a:t>
            </a:fld>
            <a:endParaRPr lang="en-US" dirty="0"/>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fr-FR"/>
          </a:p>
        </p:txBody>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fr-FR"/>
          </a:p>
        </p:txBody>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fr-FR"/>
          </a:p>
        </p:txBody>
      </p:sp>
    </p:spTree>
    <p:extLst>
      <p:ext uri="{BB962C8B-B14F-4D97-AF65-F5344CB8AC3E}">
        <p14:creationId xmlns:p14="http://schemas.microsoft.com/office/powerpoint/2010/main" val="325311391"/>
      </p:ext>
    </p:extLst>
  </p:cSld>
  <p:clrMap bg1="lt1" tx1="dk1" bg2="lt2" tx2="dk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05" r:id="rId6"/>
    <p:sldLayoutId id="2147483701" r:id="rId7"/>
    <p:sldLayoutId id="2147483702" r:id="rId8"/>
    <p:sldLayoutId id="2147483703" r:id="rId9"/>
    <p:sldLayoutId id="2147483704" r:id="rId10"/>
    <p:sldLayoutId id="2147483706" r:id="rId11"/>
  </p:sldLayoutIdLst>
  <p:hf sldNum="0" hdr="0" ftr="0" dt="0"/>
  <p:txStyles>
    <p:titleStyle>
      <a:lvl1pPr algn="l" defTabSz="457200" rtl="0" eaLnBrk="1" latinLnBrk="0" hangingPunct="1">
        <a:lnSpc>
          <a:spcPct val="100000"/>
        </a:lnSpc>
        <a:spcBef>
          <a:spcPct val="0"/>
        </a:spcBef>
        <a:buNone/>
        <a:defRPr sz="32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900" kern="1200">
          <a:solidFill>
            <a:schemeClr val="tx1">
              <a:lumMod val="75000"/>
              <a:lumOff val="25000"/>
            </a:schemeClr>
          </a:solidFill>
          <a:latin typeface="+mn-lt"/>
          <a:ea typeface="+mn-ea"/>
          <a:cs typeface="+mn-cs"/>
        </a:defRPr>
      </a:lvl1pPr>
      <a:lvl2pPr marL="630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2pPr>
      <a:lvl3pPr marL="900000" indent="-270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500" kern="1200">
          <a:solidFill>
            <a:schemeClr val="tx1">
              <a:lumMod val="75000"/>
              <a:lumOff val="25000"/>
            </a:schemeClr>
          </a:solidFill>
          <a:latin typeface="+mn-lt"/>
          <a:ea typeface="+mn-ea"/>
          <a:cs typeface="+mn-cs"/>
        </a:defRPr>
      </a:lvl3pPr>
      <a:lvl4pPr marL="1242000" indent="-234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4pPr>
      <a:lvl5pPr marL="1602000" indent="-234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85A71294-C247-450A-BB34-6E68648C95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ill Sans MT" panose="020B0502020104020203"/>
              <a:ea typeface="+mn-ea"/>
              <a:cs typeface="+mn-cs"/>
            </a:endParaRPr>
          </a:p>
        </p:txBody>
      </p:sp>
      <p:sp useBgFill="1">
        <p:nvSpPr>
          <p:cNvPr id="15" name="Rectangle 14">
            <a:extLst>
              <a:ext uri="{FF2B5EF4-FFF2-40B4-BE49-F238E27FC236}">
                <a16:creationId xmlns:a16="http://schemas.microsoft.com/office/drawing/2014/main" id="{D36A0BA4-6A63-41D3-B0FA-43799ABC4A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2" name="Titre 1">
            <a:extLst>
              <a:ext uri="{FF2B5EF4-FFF2-40B4-BE49-F238E27FC236}">
                <a16:creationId xmlns:a16="http://schemas.microsoft.com/office/drawing/2014/main" id="{3F3F5074-547C-222B-2E38-188661949A00}"/>
              </a:ext>
            </a:extLst>
          </p:cNvPr>
          <p:cNvSpPr>
            <a:spLocks noGrp="1"/>
          </p:cNvSpPr>
          <p:nvPr>
            <p:ph type="ctrTitle"/>
          </p:nvPr>
        </p:nvSpPr>
        <p:spPr>
          <a:xfrm>
            <a:off x="581192" y="1009398"/>
            <a:ext cx="6823988" cy="3453419"/>
          </a:xfrm>
        </p:spPr>
        <p:txBody>
          <a:bodyPr anchor="b">
            <a:normAutofit/>
          </a:bodyPr>
          <a:lstStyle/>
          <a:p>
            <a:r>
              <a:rPr lang="fr-FR" sz="6000" dirty="0">
                <a:solidFill>
                  <a:schemeClr val="tx1"/>
                </a:solidFill>
              </a:rPr>
              <a:t>Projet 8</a:t>
            </a:r>
          </a:p>
        </p:txBody>
      </p:sp>
      <p:sp>
        <p:nvSpPr>
          <p:cNvPr id="3" name="Sous-titre 2">
            <a:extLst>
              <a:ext uri="{FF2B5EF4-FFF2-40B4-BE49-F238E27FC236}">
                <a16:creationId xmlns:a16="http://schemas.microsoft.com/office/drawing/2014/main" id="{65D0C596-D280-F733-67E6-3523A62CEA20}"/>
              </a:ext>
            </a:extLst>
          </p:cNvPr>
          <p:cNvSpPr>
            <a:spLocks noGrp="1"/>
          </p:cNvSpPr>
          <p:nvPr>
            <p:ph type="subTitle" idx="1"/>
          </p:nvPr>
        </p:nvSpPr>
        <p:spPr>
          <a:xfrm>
            <a:off x="581191" y="4572000"/>
            <a:ext cx="6823988" cy="1023580"/>
          </a:xfrm>
        </p:spPr>
        <p:txBody>
          <a:bodyPr anchor="t">
            <a:noAutofit/>
          </a:bodyPr>
          <a:lstStyle/>
          <a:p>
            <a:r>
              <a:rPr lang="fr-FR" sz="2000" b="1" u="sng" dirty="0"/>
              <a:t>Concevoir un modèle de segmentation d’images</a:t>
            </a:r>
            <a:br>
              <a:rPr lang="fr-FR" sz="2000" b="1" u="sng" dirty="0"/>
            </a:br>
            <a:br>
              <a:rPr lang="fr-FR" sz="2000" b="1" u="sng" dirty="0"/>
            </a:br>
            <a:endParaRPr lang="fr-FR" sz="2000" b="1" u="sng" dirty="0">
              <a:solidFill>
                <a:schemeClr val="accent3">
                  <a:alpha val="60000"/>
                </a:schemeClr>
              </a:solidFill>
            </a:endParaRPr>
          </a:p>
        </p:txBody>
      </p:sp>
      <p:sp>
        <p:nvSpPr>
          <p:cNvPr id="13" name="Rectangle 12">
            <a:extLst>
              <a:ext uri="{FF2B5EF4-FFF2-40B4-BE49-F238E27FC236}">
                <a16:creationId xmlns:a16="http://schemas.microsoft.com/office/drawing/2014/main" id="{673313D8-D259-4D89-9CE5-14884FB40D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619" y="457200"/>
            <a:ext cx="6766560" cy="91439"/>
          </a:xfrm>
          <a:prstGeom prst="rect">
            <a:avLst/>
          </a:prstGeom>
          <a:solidFill>
            <a:schemeClr val="tx1">
              <a:alpha val="6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pic>
        <p:nvPicPr>
          <p:cNvPr id="16" name="Picture 3" descr="Une image contenant rideau, capture d’écran, art, léger&#10;&#10;Description générée automatiquement">
            <a:extLst>
              <a:ext uri="{FF2B5EF4-FFF2-40B4-BE49-F238E27FC236}">
                <a16:creationId xmlns:a16="http://schemas.microsoft.com/office/drawing/2014/main" id="{8F18CC34-00BA-E610-7984-B7617A9CA2F4}"/>
              </a:ext>
            </a:extLst>
          </p:cNvPr>
          <p:cNvPicPr>
            <a:picLocks noChangeAspect="1"/>
          </p:cNvPicPr>
          <p:nvPr/>
        </p:nvPicPr>
        <p:blipFill>
          <a:blip r:embed="rId2"/>
          <a:srcRect l="34579" r="23919" b="1"/>
          <a:stretch/>
        </p:blipFill>
        <p:spPr>
          <a:xfrm>
            <a:off x="8140428" y="10"/>
            <a:ext cx="4051572" cy="6857990"/>
          </a:xfrm>
          <a:prstGeom prst="rect">
            <a:avLst/>
          </a:prstGeom>
        </p:spPr>
      </p:pic>
      <p:sp>
        <p:nvSpPr>
          <p:cNvPr id="4" name="Sous-titre 2">
            <a:extLst>
              <a:ext uri="{FF2B5EF4-FFF2-40B4-BE49-F238E27FC236}">
                <a16:creationId xmlns:a16="http://schemas.microsoft.com/office/drawing/2014/main" id="{CB7D965F-13ED-F28F-C5CD-CB1A3109E7F5}"/>
              </a:ext>
            </a:extLst>
          </p:cNvPr>
          <p:cNvSpPr txBox="1">
            <a:spLocks/>
          </p:cNvSpPr>
          <p:nvPr/>
        </p:nvSpPr>
        <p:spPr>
          <a:xfrm>
            <a:off x="581191" y="657822"/>
            <a:ext cx="6823988" cy="1023580"/>
          </a:xfrm>
          <a:prstGeom prst="rect">
            <a:avLst/>
          </a:prstGeom>
        </p:spPr>
        <p:txBody>
          <a:bodyPr vert="horz" lIns="91440" tIns="45720" rIns="91440" bIns="45720" rtlCol="0" anchor="t">
            <a:noAutofit/>
          </a:bodyPr>
          <a:lstStyle>
            <a:lvl1pPr marL="0" indent="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None/>
              <a:defRPr sz="1600" kern="1200" cap="all">
                <a:solidFill>
                  <a:schemeClr val="accent1"/>
                </a:solidFill>
                <a:latin typeface="+mn-lt"/>
                <a:ea typeface="+mn-ea"/>
                <a:cs typeface="+mn-cs"/>
              </a:defRPr>
            </a:lvl1pPr>
            <a:lvl2pPr marL="457200" indent="0" algn="ctr"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None/>
              <a:defRPr sz="1700" kern="1200">
                <a:solidFill>
                  <a:schemeClr val="tx1">
                    <a:tint val="75000"/>
                  </a:schemeClr>
                </a:solidFill>
                <a:latin typeface="+mn-lt"/>
                <a:ea typeface="+mn-ea"/>
                <a:cs typeface="+mn-cs"/>
              </a:defRPr>
            </a:lvl2pPr>
            <a:lvl3pPr marL="914400" indent="0" algn="ctr"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None/>
              <a:defRPr sz="1500" kern="1200">
                <a:solidFill>
                  <a:schemeClr val="tx1">
                    <a:tint val="75000"/>
                  </a:schemeClr>
                </a:solidFill>
                <a:latin typeface="+mn-lt"/>
                <a:ea typeface="+mn-ea"/>
                <a:cs typeface="+mn-cs"/>
              </a:defRPr>
            </a:lvl3pPr>
            <a:lvl4pPr marL="1371600" indent="0" algn="ctr"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None/>
              <a:defRPr sz="1300" kern="1200">
                <a:solidFill>
                  <a:schemeClr val="tx1">
                    <a:tint val="75000"/>
                  </a:schemeClr>
                </a:solidFill>
                <a:latin typeface="+mn-lt"/>
                <a:ea typeface="+mn-ea"/>
                <a:cs typeface="+mn-cs"/>
              </a:defRPr>
            </a:lvl4pPr>
            <a:lvl5pPr marL="1828800" indent="0" algn="ctr"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None/>
              <a:defRPr sz="1300" kern="1200">
                <a:solidFill>
                  <a:schemeClr val="tx1">
                    <a:tint val="75000"/>
                  </a:schemeClr>
                </a:solidFill>
                <a:latin typeface="+mn-lt"/>
                <a:ea typeface="+mn-ea"/>
                <a:cs typeface="+mn-cs"/>
              </a:defRPr>
            </a:lvl5pPr>
            <a:lvl6pPr marL="22860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9pPr>
          </a:lstStyle>
          <a:p>
            <a:pPr>
              <a:lnSpc>
                <a:spcPct val="100000"/>
              </a:lnSpc>
            </a:pPr>
            <a:r>
              <a:rPr lang="fr-FR" sz="1100" b="1" dirty="0">
                <a:solidFill>
                  <a:schemeClr val="accent3">
                    <a:alpha val="60000"/>
                  </a:schemeClr>
                </a:solidFill>
                <a:latin typeface="Inter"/>
              </a:rPr>
              <a:t>Victor. A</a:t>
            </a:r>
          </a:p>
          <a:p>
            <a:pPr>
              <a:lnSpc>
                <a:spcPct val="100000"/>
              </a:lnSpc>
            </a:pPr>
            <a:r>
              <a:rPr lang="fr-FR" sz="1100" b="1" dirty="0">
                <a:solidFill>
                  <a:schemeClr val="accent3">
                    <a:alpha val="60000"/>
                  </a:schemeClr>
                </a:solidFill>
                <a:latin typeface="Inter"/>
              </a:rPr>
              <a:t>open Classroom</a:t>
            </a:r>
          </a:p>
          <a:p>
            <a:pPr>
              <a:lnSpc>
                <a:spcPct val="100000"/>
              </a:lnSpc>
            </a:pPr>
            <a:br>
              <a:rPr lang="fr-FR" sz="1100" b="1" dirty="0">
                <a:solidFill>
                  <a:schemeClr val="accent3">
                    <a:alpha val="60000"/>
                  </a:schemeClr>
                </a:solidFill>
                <a:latin typeface="Inter"/>
              </a:rPr>
            </a:br>
            <a:endParaRPr lang="fr-FR" sz="1100" b="1" dirty="0">
              <a:solidFill>
                <a:schemeClr val="accent3">
                  <a:alpha val="60000"/>
                </a:schemeClr>
              </a:solidFill>
            </a:endParaRPr>
          </a:p>
        </p:txBody>
      </p:sp>
    </p:spTree>
    <p:extLst>
      <p:ext uri="{BB962C8B-B14F-4D97-AF65-F5344CB8AC3E}">
        <p14:creationId xmlns:p14="http://schemas.microsoft.com/office/powerpoint/2010/main" val="2497693376"/>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a:extLst>
            <a:ext uri="{FF2B5EF4-FFF2-40B4-BE49-F238E27FC236}">
              <a16:creationId xmlns:a16="http://schemas.microsoft.com/office/drawing/2014/main" id="{00DF5FE4-265C-C364-38D3-29B2F5F4B8EF}"/>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2848E85A-8F05-E110-AE29-F0E75130B828}"/>
              </a:ext>
            </a:extLst>
          </p:cNvPr>
          <p:cNvSpPr>
            <a:spLocks noGrp="1"/>
          </p:cNvSpPr>
          <p:nvPr>
            <p:ph type="title"/>
          </p:nvPr>
        </p:nvSpPr>
        <p:spPr>
          <a:xfrm>
            <a:off x="3164261" y="-134206"/>
            <a:ext cx="5863476" cy="778698"/>
          </a:xfrm>
        </p:spPr>
        <p:txBody>
          <a:bodyPr anchor="ctr">
            <a:normAutofit fontScale="90000"/>
          </a:bodyPr>
          <a:lstStyle/>
          <a:p>
            <a:r>
              <a:rPr lang="fr-FR" sz="4000" dirty="0">
                <a:solidFill>
                  <a:srgbClr val="FFFF00"/>
                </a:solidFill>
              </a:rPr>
              <a:t>sélection des candidats</a:t>
            </a:r>
          </a:p>
        </p:txBody>
      </p:sp>
      <p:sp>
        <p:nvSpPr>
          <p:cNvPr id="8" name="ZoneTexte 7">
            <a:extLst>
              <a:ext uri="{FF2B5EF4-FFF2-40B4-BE49-F238E27FC236}">
                <a16:creationId xmlns:a16="http://schemas.microsoft.com/office/drawing/2014/main" id="{A04E93F0-0F03-7684-2545-6C59B16CBEBA}"/>
              </a:ext>
            </a:extLst>
          </p:cNvPr>
          <p:cNvSpPr txBox="1"/>
          <p:nvPr/>
        </p:nvSpPr>
        <p:spPr>
          <a:xfrm>
            <a:off x="2218099" y="4900681"/>
            <a:ext cx="7755800" cy="1569660"/>
          </a:xfrm>
          <a:prstGeom prst="rect">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fr-FR" sz="1600" dirty="0"/>
              <a:t>Les résultats correspondent à une phase exploratoire avec des entraînements courts, visant à comparer le comportement des architectures. Le modèle </a:t>
            </a:r>
            <a:r>
              <a:rPr lang="fr-FR" sz="1600" b="1" dirty="0" err="1"/>
              <a:t>UNet</a:t>
            </a:r>
            <a:r>
              <a:rPr lang="fr-FR" sz="1600" b="1" dirty="0"/>
              <a:t> + VGG16</a:t>
            </a:r>
            <a:r>
              <a:rPr lang="fr-FR" sz="1600" dirty="0"/>
              <a:t> se distingue par de meilleures performances globales, suggérant un fort potentiel pour la suite des expérimentations. Néanmoins, </a:t>
            </a:r>
            <a:r>
              <a:rPr lang="fr-FR" sz="1600" b="1" dirty="0" err="1"/>
              <a:t>UNet</a:t>
            </a:r>
            <a:r>
              <a:rPr lang="fr-FR" sz="1600" b="1" dirty="0"/>
              <a:t> Mini</a:t>
            </a:r>
            <a:r>
              <a:rPr lang="fr-FR" sz="1600" dirty="0"/>
              <a:t> reste un candidat intéressant pour des contraintes de rapidité et de simplicité. Ces premiers résultats servent principalement à orienter les choix avant un entraînement plus approfondi.</a:t>
            </a:r>
          </a:p>
        </p:txBody>
      </p:sp>
      <p:pic>
        <p:nvPicPr>
          <p:cNvPr id="7" name="Image 6" descr="Une image contenant capture d’écran, texte, logiciel&#10;&#10;Le contenu généré par l’IA peut être incorrect.">
            <a:extLst>
              <a:ext uri="{FF2B5EF4-FFF2-40B4-BE49-F238E27FC236}">
                <a16:creationId xmlns:a16="http://schemas.microsoft.com/office/drawing/2014/main" id="{E9A746A4-2B69-8649-1F26-BC800BF337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844" y="1426192"/>
            <a:ext cx="11934311" cy="2880336"/>
          </a:xfrm>
          <a:prstGeom prst="rect">
            <a:avLst/>
          </a:prstGeom>
        </p:spPr>
      </p:pic>
    </p:spTree>
    <p:extLst>
      <p:ext uri="{BB962C8B-B14F-4D97-AF65-F5344CB8AC3E}">
        <p14:creationId xmlns:p14="http://schemas.microsoft.com/office/powerpoint/2010/main" val="28842924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a:extLst>
            <a:ext uri="{FF2B5EF4-FFF2-40B4-BE49-F238E27FC236}">
              <a16:creationId xmlns:a16="http://schemas.microsoft.com/office/drawing/2014/main" id="{955E0EC2-3AD5-1566-58BA-4C45F486D1A0}"/>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FBFED1F4-FFA8-6C58-F781-1DFDAE5BD449}"/>
              </a:ext>
            </a:extLst>
          </p:cNvPr>
          <p:cNvSpPr>
            <a:spLocks noGrp="1"/>
          </p:cNvSpPr>
          <p:nvPr>
            <p:ph type="title"/>
          </p:nvPr>
        </p:nvSpPr>
        <p:spPr>
          <a:xfrm>
            <a:off x="3608838" y="-192304"/>
            <a:ext cx="4974324" cy="778698"/>
          </a:xfrm>
        </p:spPr>
        <p:txBody>
          <a:bodyPr anchor="ctr">
            <a:normAutofit fontScale="90000"/>
          </a:bodyPr>
          <a:lstStyle/>
          <a:p>
            <a:r>
              <a:rPr lang="fr-FR" sz="4000" dirty="0">
                <a:solidFill>
                  <a:srgbClr val="FFFF00"/>
                </a:solidFill>
              </a:rPr>
              <a:t>Conception </a:t>
            </a:r>
            <a:r>
              <a:rPr lang="fr-FR" sz="4000" dirty="0" err="1">
                <a:solidFill>
                  <a:srgbClr val="FFFF00"/>
                </a:solidFill>
              </a:rPr>
              <a:t>streamlit</a:t>
            </a:r>
            <a:endParaRPr lang="fr-FR" sz="4000" dirty="0">
              <a:solidFill>
                <a:srgbClr val="FFFF00"/>
              </a:solidFill>
            </a:endParaRPr>
          </a:p>
        </p:txBody>
      </p:sp>
      <p:sp>
        <p:nvSpPr>
          <p:cNvPr id="6" name="ZoneTexte 5">
            <a:extLst>
              <a:ext uri="{FF2B5EF4-FFF2-40B4-BE49-F238E27FC236}">
                <a16:creationId xmlns:a16="http://schemas.microsoft.com/office/drawing/2014/main" id="{9EC954A5-4D3B-C950-0E3D-86703CF9E902}"/>
              </a:ext>
            </a:extLst>
          </p:cNvPr>
          <p:cNvSpPr txBox="1"/>
          <p:nvPr/>
        </p:nvSpPr>
        <p:spPr>
          <a:xfrm>
            <a:off x="3109936" y="5725577"/>
            <a:ext cx="5704031" cy="954107"/>
          </a:xfrm>
          <a:prstGeom prst="rect">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fr-FR" sz="1400" dirty="0"/>
              <a:t>L’application </a:t>
            </a:r>
            <a:r>
              <a:rPr lang="fr-FR" sz="1400" dirty="0" err="1"/>
              <a:t>Streamlit</a:t>
            </a:r>
            <a:r>
              <a:rPr lang="fr-FR" sz="1400" dirty="0"/>
              <a:t> sert d’interface de démonstration pour tester le modèle de segmentation et comparer visuellement les résultats. Un générateur léger spécifique a été implémenté côté </a:t>
            </a:r>
            <a:r>
              <a:rPr lang="fr-FR" sz="1400" dirty="0" err="1"/>
              <a:t>Streamlit</a:t>
            </a:r>
            <a:r>
              <a:rPr lang="fr-FR" sz="1400" dirty="0"/>
              <a:t> en raison des contraintes de taille de slug imposées par </a:t>
            </a:r>
            <a:r>
              <a:rPr lang="fr-FR" sz="1400" dirty="0" err="1"/>
              <a:t>Heroku</a:t>
            </a:r>
            <a:r>
              <a:rPr lang="fr-FR" sz="1400" dirty="0"/>
              <a:t>.</a:t>
            </a:r>
          </a:p>
        </p:txBody>
      </p:sp>
      <p:pic>
        <p:nvPicPr>
          <p:cNvPr id="5" name="Image 4" descr="Une image contenant texte, capture d’écran, logiciel, Police&#10;&#10;Le contenu généré par l’IA peut être incorrect.">
            <a:extLst>
              <a:ext uri="{FF2B5EF4-FFF2-40B4-BE49-F238E27FC236}">
                <a16:creationId xmlns:a16="http://schemas.microsoft.com/office/drawing/2014/main" id="{6344CA5A-C6D3-8BC4-0859-F1520CB8A0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98265" y="650007"/>
            <a:ext cx="8595469" cy="4864102"/>
          </a:xfrm>
          <a:prstGeom prst="rect">
            <a:avLst/>
          </a:prstGeom>
        </p:spPr>
      </p:pic>
    </p:spTree>
    <p:extLst>
      <p:ext uri="{BB962C8B-B14F-4D97-AF65-F5344CB8AC3E}">
        <p14:creationId xmlns:p14="http://schemas.microsoft.com/office/powerpoint/2010/main" val="35713882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a:extLst>
            <a:ext uri="{FF2B5EF4-FFF2-40B4-BE49-F238E27FC236}">
              <a16:creationId xmlns:a16="http://schemas.microsoft.com/office/drawing/2014/main" id="{F2D012D0-E35B-F977-9B67-D220C5D1E3D7}"/>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2154440F-6728-3804-008F-01B6F5027723}"/>
              </a:ext>
            </a:extLst>
          </p:cNvPr>
          <p:cNvSpPr>
            <a:spLocks noGrp="1"/>
          </p:cNvSpPr>
          <p:nvPr>
            <p:ph type="title"/>
          </p:nvPr>
        </p:nvSpPr>
        <p:spPr>
          <a:xfrm>
            <a:off x="3608838" y="-192304"/>
            <a:ext cx="4974324" cy="778698"/>
          </a:xfrm>
        </p:spPr>
        <p:txBody>
          <a:bodyPr anchor="ctr">
            <a:normAutofit fontScale="90000"/>
          </a:bodyPr>
          <a:lstStyle/>
          <a:p>
            <a:r>
              <a:rPr lang="fr-FR" sz="4000" dirty="0">
                <a:solidFill>
                  <a:srgbClr val="FFFF00"/>
                </a:solidFill>
              </a:rPr>
              <a:t>Conception </a:t>
            </a:r>
            <a:r>
              <a:rPr lang="fr-FR" sz="4000" dirty="0" err="1">
                <a:solidFill>
                  <a:srgbClr val="FFFF00"/>
                </a:solidFill>
              </a:rPr>
              <a:t>streamlit</a:t>
            </a:r>
            <a:endParaRPr lang="fr-FR" sz="4000" dirty="0">
              <a:solidFill>
                <a:srgbClr val="FFFF00"/>
              </a:solidFill>
            </a:endParaRPr>
          </a:p>
        </p:txBody>
      </p:sp>
      <p:sp>
        <p:nvSpPr>
          <p:cNvPr id="12" name="ZoneTexte 11">
            <a:extLst>
              <a:ext uri="{FF2B5EF4-FFF2-40B4-BE49-F238E27FC236}">
                <a16:creationId xmlns:a16="http://schemas.microsoft.com/office/drawing/2014/main" id="{75365A89-97CF-2CB0-63E8-767A74C93D4F}"/>
              </a:ext>
            </a:extLst>
          </p:cNvPr>
          <p:cNvSpPr txBox="1"/>
          <p:nvPr/>
        </p:nvSpPr>
        <p:spPr>
          <a:xfrm>
            <a:off x="3175744" y="5628594"/>
            <a:ext cx="5704031" cy="954107"/>
          </a:xfrm>
          <a:prstGeom prst="rect">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fr-FR" sz="1400" dirty="0"/>
              <a:t>Les fonctions utilitaires assurent une communication fiable entre l’interface et l’API de segmentation. Elles garantissent la validation des données, la robustesse des échanges et la cohérence entre images, masques et visualisation.</a:t>
            </a:r>
          </a:p>
        </p:txBody>
      </p:sp>
      <p:pic>
        <p:nvPicPr>
          <p:cNvPr id="5" name="Image 4" descr="Une image contenant texte, capture d’écran, Police, logiciel&#10;&#10;Le contenu généré par l’IA peut être incorrect.">
            <a:extLst>
              <a:ext uri="{FF2B5EF4-FFF2-40B4-BE49-F238E27FC236}">
                <a16:creationId xmlns:a16="http://schemas.microsoft.com/office/drawing/2014/main" id="{164BB19B-638C-3568-D703-C68EDB3EA5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72483" y="652576"/>
            <a:ext cx="8825516" cy="4813041"/>
          </a:xfrm>
          <a:prstGeom prst="rect">
            <a:avLst/>
          </a:prstGeom>
        </p:spPr>
      </p:pic>
    </p:spTree>
    <p:extLst>
      <p:ext uri="{BB962C8B-B14F-4D97-AF65-F5344CB8AC3E}">
        <p14:creationId xmlns:p14="http://schemas.microsoft.com/office/powerpoint/2010/main" val="36160143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a:extLst>
            <a:ext uri="{FF2B5EF4-FFF2-40B4-BE49-F238E27FC236}">
              <a16:creationId xmlns:a16="http://schemas.microsoft.com/office/drawing/2014/main" id="{BF7168C2-0582-9FDF-2185-53C838AC74AA}"/>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F79F87C9-6B80-D153-4760-FD42C7708F2B}"/>
              </a:ext>
            </a:extLst>
          </p:cNvPr>
          <p:cNvSpPr>
            <a:spLocks noGrp="1"/>
          </p:cNvSpPr>
          <p:nvPr>
            <p:ph type="title"/>
          </p:nvPr>
        </p:nvSpPr>
        <p:spPr>
          <a:xfrm>
            <a:off x="4331910" y="-136255"/>
            <a:ext cx="3528178" cy="778698"/>
          </a:xfrm>
        </p:spPr>
        <p:txBody>
          <a:bodyPr anchor="ctr">
            <a:normAutofit/>
          </a:bodyPr>
          <a:lstStyle/>
          <a:p>
            <a:r>
              <a:rPr lang="fr-FR" sz="4000" dirty="0" err="1">
                <a:solidFill>
                  <a:srgbClr val="FFFF00"/>
                </a:solidFill>
              </a:rPr>
              <a:t>Modeles</a:t>
            </a:r>
            <a:r>
              <a:rPr lang="fr-FR" sz="4000" dirty="0">
                <a:solidFill>
                  <a:srgbClr val="FFFF00"/>
                </a:solidFill>
              </a:rPr>
              <a:t> final</a:t>
            </a:r>
          </a:p>
        </p:txBody>
      </p:sp>
      <p:sp>
        <p:nvSpPr>
          <p:cNvPr id="6" name="ZoneTexte 5">
            <a:extLst>
              <a:ext uri="{FF2B5EF4-FFF2-40B4-BE49-F238E27FC236}">
                <a16:creationId xmlns:a16="http://schemas.microsoft.com/office/drawing/2014/main" id="{29C576A4-B7D6-0AAB-AE19-899C985417C6}"/>
              </a:ext>
            </a:extLst>
          </p:cNvPr>
          <p:cNvSpPr txBox="1"/>
          <p:nvPr/>
        </p:nvSpPr>
        <p:spPr>
          <a:xfrm>
            <a:off x="258794" y="4879929"/>
            <a:ext cx="5494087" cy="954107"/>
          </a:xfrm>
          <a:prstGeom prst="rect">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fr-FR" sz="1400" dirty="0"/>
              <a:t>Les entraînements ont été volontairement différenciés afin d’explorer rapidement le potentiel de chaque architecture. Les modèles </a:t>
            </a:r>
            <a:r>
              <a:rPr lang="fr-FR" sz="1400" b="1" dirty="0" err="1"/>
              <a:t>UNet</a:t>
            </a:r>
            <a:r>
              <a:rPr lang="fr-FR" sz="1400" b="1" dirty="0"/>
              <a:t> Mini</a:t>
            </a:r>
            <a:r>
              <a:rPr lang="fr-FR" sz="1400" dirty="0"/>
              <a:t>, </a:t>
            </a:r>
            <a:r>
              <a:rPr lang="fr-FR" sz="1400" b="1" dirty="0"/>
              <a:t>MobileNetV2</a:t>
            </a:r>
            <a:r>
              <a:rPr lang="fr-FR" sz="1400" dirty="0"/>
              <a:t> et </a:t>
            </a:r>
            <a:r>
              <a:rPr lang="fr-FR" sz="1400" b="1" dirty="0"/>
              <a:t>ResNet50</a:t>
            </a:r>
            <a:r>
              <a:rPr lang="fr-FR" sz="1400" dirty="0"/>
              <a:t> ont bénéficié d’un nombre limité d’</a:t>
            </a:r>
            <a:r>
              <a:rPr lang="fr-FR" sz="1400" dirty="0" err="1"/>
              <a:t>epochs</a:t>
            </a:r>
            <a:r>
              <a:rPr lang="fr-FR" sz="1400" dirty="0"/>
              <a:t> pour évaluer leur capacité d’apprentissage à coût réduit.</a:t>
            </a:r>
          </a:p>
        </p:txBody>
      </p:sp>
      <p:sp>
        <p:nvSpPr>
          <p:cNvPr id="9" name="ZoneTexte 8">
            <a:extLst>
              <a:ext uri="{FF2B5EF4-FFF2-40B4-BE49-F238E27FC236}">
                <a16:creationId xmlns:a16="http://schemas.microsoft.com/office/drawing/2014/main" id="{C77E3F66-A2A5-E470-DCF7-BCF899188A34}"/>
              </a:ext>
            </a:extLst>
          </p:cNvPr>
          <p:cNvSpPr txBox="1"/>
          <p:nvPr/>
        </p:nvSpPr>
        <p:spPr>
          <a:xfrm>
            <a:off x="6382145" y="4879928"/>
            <a:ext cx="4849450" cy="954107"/>
          </a:xfrm>
          <a:prstGeom prst="rect">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fr-FR" sz="1400" dirty="0"/>
              <a:t>Le modèle </a:t>
            </a:r>
            <a:r>
              <a:rPr lang="fr-FR" sz="1400" b="1" dirty="0" err="1"/>
              <a:t>UNet</a:t>
            </a:r>
            <a:r>
              <a:rPr lang="fr-FR" sz="1400" b="1" dirty="0"/>
              <a:t> + VGG16</a:t>
            </a:r>
            <a:r>
              <a:rPr lang="fr-FR" sz="1400" dirty="0"/>
              <a:t>, identifié comme prometteur lors des tests préliminaires, a fait l’objet d’un entraînement plus poussé avec des mécanismes de régulation afin d’observer son comportement en conditions plus réalistes.</a:t>
            </a:r>
          </a:p>
        </p:txBody>
      </p:sp>
      <p:pic>
        <p:nvPicPr>
          <p:cNvPr id="11" name="Image 10" descr="Une image contenant capture d’écran, texte, logiciel&#10;&#10;Le contenu généré par l’IA peut être incorrect.">
            <a:extLst>
              <a:ext uri="{FF2B5EF4-FFF2-40B4-BE49-F238E27FC236}">
                <a16:creationId xmlns:a16="http://schemas.microsoft.com/office/drawing/2014/main" id="{49DE5CDA-0C4B-C24F-FABC-FCCCF53E21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842" y="1480781"/>
            <a:ext cx="12104316" cy="2850849"/>
          </a:xfrm>
          <a:prstGeom prst="rect">
            <a:avLst/>
          </a:prstGeom>
        </p:spPr>
      </p:pic>
    </p:spTree>
    <p:extLst>
      <p:ext uri="{BB962C8B-B14F-4D97-AF65-F5344CB8AC3E}">
        <p14:creationId xmlns:p14="http://schemas.microsoft.com/office/powerpoint/2010/main" val="31056249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a:extLst>
            <a:ext uri="{FF2B5EF4-FFF2-40B4-BE49-F238E27FC236}">
              <a16:creationId xmlns:a16="http://schemas.microsoft.com/office/drawing/2014/main" id="{871206DF-1816-E841-61B0-17BD173255C9}"/>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E41A7920-749B-FF23-5081-895E7A3EBF08}"/>
              </a:ext>
            </a:extLst>
          </p:cNvPr>
          <p:cNvSpPr>
            <a:spLocks noGrp="1"/>
          </p:cNvSpPr>
          <p:nvPr>
            <p:ph type="title"/>
          </p:nvPr>
        </p:nvSpPr>
        <p:spPr>
          <a:xfrm>
            <a:off x="5153677" y="82109"/>
            <a:ext cx="1884645" cy="778698"/>
          </a:xfrm>
        </p:spPr>
        <p:txBody>
          <a:bodyPr anchor="ctr">
            <a:normAutofit/>
          </a:bodyPr>
          <a:lstStyle/>
          <a:p>
            <a:r>
              <a:rPr lang="fr-FR" sz="4000" dirty="0">
                <a:solidFill>
                  <a:srgbClr val="FFFF00"/>
                </a:solidFill>
              </a:rPr>
              <a:t>VERSUS</a:t>
            </a:r>
          </a:p>
        </p:txBody>
      </p:sp>
      <p:pic>
        <p:nvPicPr>
          <p:cNvPr id="5" name="Image 4" descr="Une image contenant texte, capture d’écran, Police&#10;&#10;Le contenu généré par l’IA peut être incorrect.">
            <a:extLst>
              <a:ext uri="{FF2B5EF4-FFF2-40B4-BE49-F238E27FC236}">
                <a16:creationId xmlns:a16="http://schemas.microsoft.com/office/drawing/2014/main" id="{E1C3650B-A1BE-B5F8-FAF6-C8AFF6446B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0256" y="1266523"/>
            <a:ext cx="11271488" cy="4540600"/>
          </a:xfrm>
          <a:prstGeom prst="rect">
            <a:avLst/>
          </a:prstGeom>
        </p:spPr>
      </p:pic>
    </p:spTree>
    <p:extLst>
      <p:ext uri="{BB962C8B-B14F-4D97-AF65-F5344CB8AC3E}">
        <p14:creationId xmlns:p14="http://schemas.microsoft.com/office/powerpoint/2010/main" val="14655322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a:extLst>
            <a:ext uri="{FF2B5EF4-FFF2-40B4-BE49-F238E27FC236}">
              <a16:creationId xmlns:a16="http://schemas.microsoft.com/office/drawing/2014/main" id="{8F327552-424A-EBB6-B952-678BCA2C4894}"/>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940D1E8A-B6BD-5FAC-D291-A46265C22320}"/>
              </a:ext>
            </a:extLst>
          </p:cNvPr>
          <p:cNvSpPr>
            <a:spLocks noGrp="1"/>
          </p:cNvSpPr>
          <p:nvPr>
            <p:ph type="title"/>
          </p:nvPr>
        </p:nvSpPr>
        <p:spPr>
          <a:xfrm>
            <a:off x="3422038" y="-205952"/>
            <a:ext cx="5347920" cy="778698"/>
          </a:xfrm>
        </p:spPr>
        <p:txBody>
          <a:bodyPr anchor="ctr">
            <a:normAutofit/>
          </a:bodyPr>
          <a:lstStyle/>
          <a:p>
            <a:r>
              <a:rPr lang="fr-FR" sz="4000" dirty="0">
                <a:solidFill>
                  <a:schemeClr val="accent3"/>
                </a:solidFill>
              </a:rPr>
              <a:t>INTEGRATION HEROKU</a:t>
            </a:r>
          </a:p>
        </p:txBody>
      </p:sp>
      <p:pic>
        <p:nvPicPr>
          <p:cNvPr id="7" name="Image 6" descr="Une image contenant texte, capture d’écran, Police, logiciel&#10;&#10;Le contenu généré par l’IA peut être incorrect.">
            <a:extLst>
              <a:ext uri="{FF2B5EF4-FFF2-40B4-BE49-F238E27FC236}">
                <a16:creationId xmlns:a16="http://schemas.microsoft.com/office/drawing/2014/main" id="{0A970A41-9377-41FD-C38E-37AD07C7AA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3400" y="844743"/>
            <a:ext cx="10198923" cy="5776381"/>
          </a:xfrm>
          <a:prstGeom prst="rect">
            <a:avLst/>
          </a:prstGeom>
        </p:spPr>
      </p:pic>
    </p:spTree>
    <p:extLst>
      <p:ext uri="{BB962C8B-B14F-4D97-AF65-F5344CB8AC3E}">
        <p14:creationId xmlns:p14="http://schemas.microsoft.com/office/powerpoint/2010/main" val="16207725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a:extLst>
            <a:ext uri="{FF2B5EF4-FFF2-40B4-BE49-F238E27FC236}">
              <a16:creationId xmlns:a16="http://schemas.microsoft.com/office/drawing/2014/main" id="{726356F5-4BDD-3B48-6575-4A1B5EB6FF3E}"/>
            </a:ext>
          </a:extLst>
        </p:cNvPr>
        <p:cNvGrpSpPr/>
        <p:nvPr/>
      </p:nvGrpSpPr>
      <p:grpSpPr>
        <a:xfrm>
          <a:off x="0" y="0"/>
          <a:ext cx="0" cy="0"/>
          <a:chOff x="0" y="0"/>
          <a:chExt cx="0" cy="0"/>
        </a:xfrm>
      </p:grpSpPr>
      <p:sp>
        <p:nvSpPr>
          <p:cNvPr id="6" name="Titre 1">
            <a:extLst>
              <a:ext uri="{FF2B5EF4-FFF2-40B4-BE49-F238E27FC236}">
                <a16:creationId xmlns:a16="http://schemas.microsoft.com/office/drawing/2014/main" id="{912C43B0-C671-6AF9-C2AA-E925BF516034}"/>
              </a:ext>
            </a:extLst>
          </p:cNvPr>
          <p:cNvSpPr>
            <a:spLocks noGrp="1"/>
          </p:cNvSpPr>
          <p:nvPr>
            <p:ph type="title"/>
          </p:nvPr>
        </p:nvSpPr>
        <p:spPr>
          <a:xfrm>
            <a:off x="4136719" y="448098"/>
            <a:ext cx="3918562" cy="778698"/>
          </a:xfrm>
        </p:spPr>
        <p:txBody>
          <a:bodyPr anchor="ctr">
            <a:normAutofit/>
          </a:bodyPr>
          <a:lstStyle/>
          <a:p>
            <a:r>
              <a:rPr lang="fr-FR" sz="4000" dirty="0">
                <a:solidFill>
                  <a:schemeClr val="accent3"/>
                </a:solidFill>
              </a:rPr>
              <a:t>démonstration</a:t>
            </a:r>
          </a:p>
        </p:txBody>
      </p:sp>
      <p:pic>
        <p:nvPicPr>
          <p:cNvPr id="5" name="Image 4" descr="Une image contenant capture d’écran, texte, Logiciel multimédia, Logiciel de graphisme&#10;&#10;Le contenu généré par l’IA peut être incorrect.">
            <a:extLst>
              <a:ext uri="{FF2B5EF4-FFF2-40B4-BE49-F238E27FC236}">
                <a16:creationId xmlns:a16="http://schemas.microsoft.com/office/drawing/2014/main" id="{A6A06992-A12B-7C6C-D2FC-8CBA327A0C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4507" y="1577147"/>
            <a:ext cx="11882985" cy="4832755"/>
          </a:xfrm>
          <a:prstGeom prst="rect">
            <a:avLst/>
          </a:prstGeom>
        </p:spPr>
      </p:pic>
    </p:spTree>
    <p:extLst>
      <p:ext uri="{BB962C8B-B14F-4D97-AF65-F5344CB8AC3E}">
        <p14:creationId xmlns:p14="http://schemas.microsoft.com/office/powerpoint/2010/main" val="4080651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a:extLst>
            <a:ext uri="{FF2B5EF4-FFF2-40B4-BE49-F238E27FC236}">
              <a16:creationId xmlns:a16="http://schemas.microsoft.com/office/drawing/2014/main" id="{CC70B5C0-654E-1489-3F0B-005100AEC2F9}"/>
            </a:ext>
          </a:extLst>
        </p:cNvPr>
        <p:cNvGrpSpPr/>
        <p:nvPr/>
      </p:nvGrpSpPr>
      <p:grpSpPr>
        <a:xfrm>
          <a:off x="0" y="0"/>
          <a:ext cx="0" cy="0"/>
          <a:chOff x="0" y="0"/>
          <a:chExt cx="0" cy="0"/>
        </a:xfrm>
      </p:grpSpPr>
      <p:sp>
        <p:nvSpPr>
          <p:cNvPr id="6" name="Titre 1">
            <a:extLst>
              <a:ext uri="{FF2B5EF4-FFF2-40B4-BE49-F238E27FC236}">
                <a16:creationId xmlns:a16="http://schemas.microsoft.com/office/drawing/2014/main" id="{F3EA4129-830E-7D2B-433D-7AE3C1892F9D}"/>
              </a:ext>
            </a:extLst>
          </p:cNvPr>
          <p:cNvSpPr>
            <a:spLocks noGrp="1"/>
          </p:cNvSpPr>
          <p:nvPr>
            <p:ph type="title"/>
          </p:nvPr>
        </p:nvSpPr>
        <p:spPr>
          <a:xfrm>
            <a:off x="4136719" y="448098"/>
            <a:ext cx="3918562" cy="778698"/>
          </a:xfrm>
        </p:spPr>
        <p:txBody>
          <a:bodyPr anchor="ctr">
            <a:normAutofit/>
          </a:bodyPr>
          <a:lstStyle/>
          <a:p>
            <a:r>
              <a:rPr lang="fr-FR" sz="4000" dirty="0">
                <a:solidFill>
                  <a:schemeClr val="accent3"/>
                </a:solidFill>
              </a:rPr>
              <a:t>démonstration</a:t>
            </a:r>
          </a:p>
        </p:txBody>
      </p:sp>
      <p:pic>
        <p:nvPicPr>
          <p:cNvPr id="3" name="Image 2" descr="Une image contenant texte, capture d’écran, Logiciel multimédia, Logiciel de graphisme&#10;&#10;Le contenu généré par l’IA peut être incorrect.">
            <a:extLst>
              <a:ext uri="{FF2B5EF4-FFF2-40B4-BE49-F238E27FC236}">
                <a16:creationId xmlns:a16="http://schemas.microsoft.com/office/drawing/2014/main" id="{D6561BD4-29E5-7026-FAFA-10598F91E5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788" y="1390440"/>
            <a:ext cx="12052423" cy="5099070"/>
          </a:xfrm>
          <a:prstGeom prst="rect">
            <a:avLst/>
          </a:prstGeom>
        </p:spPr>
      </p:pic>
    </p:spTree>
    <p:extLst>
      <p:ext uri="{BB962C8B-B14F-4D97-AF65-F5344CB8AC3E}">
        <p14:creationId xmlns:p14="http://schemas.microsoft.com/office/powerpoint/2010/main" val="10132116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a:extLst>
            <a:ext uri="{FF2B5EF4-FFF2-40B4-BE49-F238E27FC236}">
              <a16:creationId xmlns:a16="http://schemas.microsoft.com/office/drawing/2014/main" id="{0B67491A-20E6-AA3A-18B5-7ABF4CC2F109}"/>
            </a:ext>
          </a:extLst>
        </p:cNvPr>
        <p:cNvGrpSpPr/>
        <p:nvPr/>
      </p:nvGrpSpPr>
      <p:grpSpPr>
        <a:xfrm>
          <a:off x="0" y="0"/>
          <a:ext cx="0" cy="0"/>
          <a:chOff x="0" y="0"/>
          <a:chExt cx="0" cy="0"/>
        </a:xfrm>
      </p:grpSpPr>
      <p:sp>
        <p:nvSpPr>
          <p:cNvPr id="6" name="Titre 1">
            <a:extLst>
              <a:ext uri="{FF2B5EF4-FFF2-40B4-BE49-F238E27FC236}">
                <a16:creationId xmlns:a16="http://schemas.microsoft.com/office/drawing/2014/main" id="{023D906B-7803-847E-A848-A25A1F150EBA}"/>
              </a:ext>
            </a:extLst>
          </p:cNvPr>
          <p:cNvSpPr>
            <a:spLocks noGrp="1"/>
          </p:cNvSpPr>
          <p:nvPr>
            <p:ph type="title"/>
          </p:nvPr>
        </p:nvSpPr>
        <p:spPr>
          <a:xfrm>
            <a:off x="4136719" y="448098"/>
            <a:ext cx="3918562" cy="778698"/>
          </a:xfrm>
        </p:spPr>
        <p:txBody>
          <a:bodyPr anchor="ctr">
            <a:normAutofit/>
          </a:bodyPr>
          <a:lstStyle/>
          <a:p>
            <a:r>
              <a:rPr lang="fr-FR" sz="4000" dirty="0">
                <a:solidFill>
                  <a:schemeClr val="accent3"/>
                </a:solidFill>
              </a:rPr>
              <a:t>démonstration</a:t>
            </a:r>
          </a:p>
        </p:txBody>
      </p:sp>
      <p:pic>
        <p:nvPicPr>
          <p:cNvPr id="3" name="Image 2" descr="Une image contenant texte, capture d’écran, Logiciel multimédia, Logiciel de graphisme&#10;&#10;Le contenu généré par l’IA peut être incorrect.">
            <a:extLst>
              <a:ext uri="{FF2B5EF4-FFF2-40B4-BE49-F238E27FC236}">
                <a16:creationId xmlns:a16="http://schemas.microsoft.com/office/drawing/2014/main" id="{511C139D-BFC1-4FB5-BD7A-FAA9DCFD20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9274" y="1209736"/>
            <a:ext cx="11793452" cy="5117654"/>
          </a:xfrm>
          <a:prstGeom prst="rect">
            <a:avLst/>
          </a:prstGeom>
        </p:spPr>
      </p:pic>
    </p:spTree>
    <p:extLst>
      <p:ext uri="{BB962C8B-B14F-4D97-AF65-F5344CB8AC3E}">
        <p14:creationId xmlns:p14="http://schemas.microsoft.com/office/powerpoint/2010/main" val="23882088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a:extLst>
            <a:ext uri="{FF2B5EF4-FFF2-40B4-BE49-F238E27FC236}">
              <a16:creationId xmlns:a16="http://schemas.microsoft.com/office/drawing/2014/main" id="{AEA91D8D-2819-2B91-0331-52D69C316EEF}"/>
            </a:ext>
          </a:extLst>
        </p:cNvPr>
        <p:cNvGrpSpPr/>
        <p:nvPr/>
      </p:nvGrpSpPr>
      <p:grpSpPr>
        <a:xfrm>
          <a:off x="0" y="0"/>
          <a:ext cx="0" cy="0"/>
          <a:chOff x="0" y="0"/>
          <a:chExt cx="0" cy="0"/>
        </a:xfrm>
      </p:grpSpPr>
      <p:sp>
        <p:nvSpPr>
          <p:cNvPr id="6" name="Titre 1">
            <a:extLst>
              <a:ext uri="{FF2B5EF4-FFF2-40B4-BE49-F238E27FC236}">
                <a16:creationId xmlns:a16="http://schemas.microsoft.com/office/drawing/2014/main" id="{F768FC32-3A17-B7A3-B7F7-CAE806BFE537}"/>
              </a:ext>
            </a:extLst>
          </p:cNvPr>
          <p:cNvSpPr>
            <a:spLocks noGrp="1"/>
          </p:cNvSpPr>
          <p:nvPr>
            <p:ph type="title"/>
          </p:nvPr>
        </p:nvSpPr>
        <p:spPr>
          <a:xfrm>
            <a:off x="4136719" y="448098"/>
            <a:ext cx="3918562" cy="778698"/>
          </a:xfrm>
        </p:spPr>
        <p:txBody>
          <a:bodyPr anchor="ctr">
            <a:normAutofit/>
          </a:bodyPr>
          <a:lstStyle/>
          <a:p>
            <a:r>
              <a:rPr lang="fr-FR" sz="4000" dirty="0">
                <a:solidFill>
                  <a:schemeClr val="accent3"/>
                </a:solidFill>
              </a:rPr>
              <a:t>démonstration</a:t>
            </a:r>
          </a:p>
        </p:txBody>
      </p:sp>
      <p:pic>
        <p:nvPicPr>
          <p:cNvPr id="3" name="Image 2" descr="Une image contenant texte, capture d’écran, Logiciel multimédia, Logiciel de graphisme&#10;&#10;Le contenu généré par l’IA peut être incorrect.">
            <a:extLst>
              <a:ext uri="{FF2B5EF4-FFF2-40B4-BE49-F238E27FC236}">
                <a16:creationId xmlns:a16="http://schemas.microsoft.com/office/drawing/2014/main" id="{FF8D26EC-1CC6-D8C6-9A6A-C67A759B1C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477" y="1226796"/>
            <a:ext cx="11851046" cy="4982935"/>
          </a:xfrm>
          <a:prstGeom prst="rect">
            <a:avLst/>
          </a:prstGeom>
        </p:spPr>
      </p:pic>
    </p:spTree>
    <p:extLst>
      <p:ext uri="{BB962C8B-B14F-4D97-AF65-F5344CB8AC3E}">
        <p14:creationId xmlns:p14="http://schemas.microsoft.com/office/powerpoint/2010/main" val="10830169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B6B47BF-F3D0-4678-9B20-DA45E1BCAD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re 1">
            <a:extLst>
              <a:ext uri="{FF2B5EF4-FFF2-40B4-BE49-F238E27FC236}">
                <a16:creationId xmlns:a16="http://schemas.microsoft.com/office/drawing/2014/main" id="{ACDEF993-F039-C76A-44A1-CA074E9C6D26}"/>
              </a:ext>
            </a:extLst>
          </p:cNvPr>
          <p:cNvSpPr>
            <a:spLocks noGrp="1"/>
          </p:cNvSpPr>
          <p:nvPr>
            <p:ph type="title"/>
          </p:nvPr>
        </p:nvSpPr>
        <p:spPr>
          <a:xfrm>
            <a:off x="109364" y="1239299"/>
            <a:ext cx="4898858" cy="4608003"/>
          </a:xfrm>
        </p:spPr>
        <p:txBody>
          <a:bodyPr anchor="ctr">
            <a:normAutofit/>
          </a:bodyPr>
          <a:lstStyle/>
          <a:p>
            <a:r>
              <a:rPr lang="fr-FR" sz="4000" dirty="0">
                <a:solidFill>
                  <a:schemeClr val="accent1"/>
                </a:solidFill>
              </a:rPr>
              <a:t>CONTEXTE ET OBJECTIFS DU PROJET</a:t>
            </a:r>
          </a:p>
        </p:txBody>
      </p:sp>
      <p:sp>
        <p:nvSpPr>
          <p:cNvPr id="10" name="Rectangle 9">
            <a:extLst>
              <a:ext uri="{FF2B5EF4-FFF2-40B4-BE49-F238E27FC236}">
                <a16:creationId xmlns:a16="http://schemas.microsoft.com/office/drawing/2014/main" id="{19334917-3673-4EF2-BA7C-CC83AEEEAE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5673" y="457200"/>
            <a:ext cx="420624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fr-FR" dirty="0"/>
          </a:p>
        </p:txBody>
      </p:sp>
      <p:sp>
        <p:nvSpPr>
          <p:cNvPr id="12" name="Rectangle 11">
            <a:extLst>
              <a:ext uri="{FF2B5EF4-FFF2-40B4-BE49-F238E27FC236}">
                <a16:creationId xmlns:a16="http://schemas.microsoft.com/office/drawing/2014/main" id="{E1589AE1-C0FC-4B66-9C0D-9EB92F40F4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17585" y="457200"/>
            <a:ext cx="658368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fr-FR" dirty="0"/>
          </a:p>
        </p:txBody>
      </p:sp>
      <p:sp>
        <p:nvSpPr>
          <p:cNvPr id="3" name="Espace réservé du contenu 2">
            <a:extLst>
              <a:ext uri="{FF2B5EF4-FFF2-40B4-BE49-F238E27FC236}">
                <a16:creationId xmlns:a16="http://schemas.microsoft.com/office/drawing/2014/main" id="{D3C7E2F6-198D-3A73-7572-4A4C13B48D2D}"/>
              </a:ext>
            </a:extLst>
          </p:cNvPr>
          <p:cNvSpPr>
            <a:spLocks noGrp="1"/>
          </p:cNvSpPr>
          <p:nvPr>
            <p:ph idx="1"/>
          </p:nvPr>
        </p:nvSpPr>
        <p:spPr>
          <a:xfrm>
            <a:off x="5117586" y="1124998"/>
            <a:ext cx="6143248" cy="4608003"/>
          </a:xfrm>
        </p:spPr>
        <p:txBody>
          <a:bodyPr>
            <a:normAutofit/>
          </a:bodyPr>
          <a:lstStyle/>
          <a:p>
            <a:r>
              <a:rPr lang="fr-FR" sz="2000" b="1" dirty="0"/>
              <a:t>Contexte</a:t>
            </a:r>
            <a:r>
              <a:rPr lang="fr-FR" sz="2000" dirty="0"/>
              <a:t> : Future Vision Transport conçoit des systèmes de vision embarquée destinés aux véhicules autonomes.</a:t>
            </a:r>
          </a:p>
          <a:p>
            <a:endParaRPr lang="fr-FR" sz="2000" dirty="0"/>
          </a:p>
          <a:p>
            <a:r>
              <a:rPr lang="fr-FR" sz="2000" b="1" dirty="0"/>
              <a:t>Objectif</a:t>
            </a:r>
            <a:r>
              <a:rPr lang="fr-FR" sz="2000" dirty="0"/>
              <a:t> : Concevoir un modèle de segmentation d’images exploitable via une API pour alimenter les modules de décision.</a:t>
            </a:r>
          </a:p>
        </p:txBody>
      </p:sp>
    </p:spTree>
    <p:extLst>
      <p:ext uri="{BB962C8B-B14F-4D97-AF65-F5344CB8AC3E}">
        <p14:creationId xmlns:p14="http://schemas.microsoft.com/office/powerpoint/2010/main" val="2552872732"/>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a:extLst>
            <a:ext uri="{FF2B5EF4-FFF2-40B4-BE49-F238E27FC236}">
              <a16:creationId xmlns:a16="http://schemas.microsoft.com/office/drawing/2014/main" id="{632E18E2-6FBE-D260-C209-84E5A9C6B914}"/>
            </a:ext>
          </a:extLst>
        </p:cNvPr>
        <p:cNvGrpSpPr/>
        <p:nvPr/>
      </p:nvGrpSpPr>
      <p:grpSpPr>
        <a:xfrm>
          <a:off x="0" y="0"/>
          <a:ext cx="0" cy="0"/>
          <a:chOff x="0" y="0"/>
          <a:chExt cx="0" cy="0"/>
        </a:xfrm>
      </p:grpSpPr>
      <p:sp>
        <p:nvSpPr>
          <p:cNvPr id="6" name="Titre 1">
            <a:extLst>
              <a:ext uri="{FF2B5EF4-FFF2-40B4-BE49-F238E27FC236}">
                <a16:creationId xmlns:a16="http://schemas.microsoft.com/office/drawing/2014/main" id="{006CF8FE-7BBF-A908-D181-49C8750B8442}"/>
              </a:ext>
            </a:extLst>
          </p:cNvPr>
          <p:cNvSpPr>
            <a:spLocks noGrp="1"/>
          </p:cNvSpPr>
          <p:nvPr>
            <p:ph type="title"/>
          </p:nvPr>
        </p:nvSpPr>
        <p:spPr>
          <a:xfrm>
            <a:off x="4598434" y="-175342"/>
            <a:ext cx="3538320" cy="778698"/>
          </a:xfrm>
        </p:spPr>
        <p:txBody>
          <a:bodyPr anchor="ctr">
            <a:normAutofit/>
          </a:bodyPr>
          <a:lstStyle/>
          <a:p>
            <a:r>
              <a:rPr lang="fr-FR" sz="4000" dirty="0">
                <a:solidFill>
                  <a:schemeClr val="accent3"/>
                </a:solidFill>
              </a:rPr>
              <a:t>CONCLUSION</a:t>
            </a:r>
          </a:p>
        </p:txBody>
      </p:sp>
      <p:pic>
        <p:nvPicPr>
          <p:cNvPr id="4" name="Image 3" descr="Une image contenant texte, capture d’écran, menu, Police&#10;&#10;Le contenu généré par l’IA peut être incorrect.">
            <a:extLst>
              <a:ext uri="{FF2B5EF4-FFF2-40B4-BE49-F238E27FC236}">
                <a16:creationId xmlns:a16="http://schemas.microsoft.com/office/drawing/2014/main" id="{AA3FDCB9-7364-05B2-F72E-92E3B7C072E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68309" y="691599"/>
            <a:ext cx="8955420" cy="6050395"/>
          </a:xfrm>
          <a:prstGeom prst="rect">
            <a:avLst/>
          </a:prstGeom>
        </p:spPr>
      </p:pic>
    </p:spTree>
    <p:extLst>
      <p:ext uri="{BB962C8B-B14F-4D97-AF65-F5344CB8AC3E}">
        <p14:creationId xmlns:p14="http://schemas.microsoft.com/office/powerpoint/2010/main" val="32840456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C68715D-A2B5-DCF4-CF6C-A9FB950062D9}"/>
            </a:ext>
          </a:extLst>
        </p:cNvPr>
        <p:cNvGrpSpPr/>
        <p:nvPr/>
      </p:nvGrpSpPr>
      <p:grpSpPr>
        <a:xfrm>
          <a:off x="0" y="0"/>
          <a:ext cx="0" cy="0"/>
          <a:chOff x="0" y="0"/>
          <a:chExt cx="0" cy="0"/>
        </a:xfrm>
      </p:grpSpPr>
      <p:pic>
        <p:nvPicPr>
          <p:cNvPr id="16" name="Picture 3" descr="Une image contenant rideau, capture d’écran, art, léger&#10;&#10;Description générée automatiquement">
            <a:extLst>
              <a:ext uri="{FF2B5EF4-FFF2-40B4-BE49-F238E27FC236}">
                <a16:creationId xmlns:a16="http://schemas.microsoft.com/office/drawing/2014/main" id="{E032A3CE-58AD-B19A-7A0B-E8E4C69AE7F0}"/>
              </a:ext>
            </a:extLst>
          </p:cNvPr>
          <p:cNvPicPr>
            <a:picLocks noChangeAspect="1"/>
          </p:cNvPicPr>
          <p:nvPr/>
        </p:nvPicPr>
        <p:blipFill>
          <a:blip r:embed="rId2"/>
          <a:srcRect b="19929"/>
          <a:stretch/>
        </p:blipFill>
        <p:spPr>
          <a:xfrm>
            <a:off x="1" y="0"/>
            <a:ext cx="12191999" cy="6857990"/>
          </a:xfrm>
          <a:prstGeom prst="rect">
            <a:avLst/>
          </a:prstGeom>
        </p:spPr>
      </p:pic>
      <p:sp>
        <p:nvSpPr>
          <p:cNvPr id="36" name="Rectangle 35">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chemeClr val="tx2">
                  <a:alpha val="0"/>
                </a:schemeClr>
              </a:gs>
              <a:gs pos="50000">
                <a:schemeClr val="tx2">
                  <a:alpha val="35000"/>
                </a:schemeClr>
              </a:gs>
              <a:gs pos="100000">
                <a:schemeClr val="tx2">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re 5">
            <a:extLst>
              <a:ext uri="{FF2B5EF4-FFF2-40B4-BE49-F238E27FC236}">
                <a16:creationId xmlns:a16="http://schemas.microsoft.com/office/drawing/2014/main" id="{854E41FE-6390-1D23-C23A-BDB443340F02}"/>
              </a:ext>
            </a:extLst>
          </p:cNvPr>
          <p:cNvSpPr>
            <a:spLocks noGrp="1"/>
          </p:cNvSpPr>
          <p:nvPr>
            <p:ph type="ctrTitle"/>
          </p:nvPr>
        </p:nvSpPr>
        <p:spPr>
          <a:xfrm>
            <a:off x="643466" y="643467"/>
            <a:ext cx="10905059" cy="3330353"/>
          </a:xfrm>
          <a:effectLst>
            <a:outerShdw blurRad="50800" dist="38100" dir="2700000" algn="tl" rotWithShape="0">
              <a:prstClr val="black">
                <a:alpha val="40000"/>
              </a:prstClr>
            </a:outerShdw>
          </a:effectLst>
        </p:spPr>
        <p:txBody>
          <a:bodyPr vert="horz" lIns="91440" tIns="45720" rIns="91440" bIns="45720" rtlCol="0">
            <a:normAutofit/>
          </a:bodyPr>
          <a:lstStyle/>
          <a:p>
            <a:pPr algn="ctr"/>
            <a:r>
              <a:rPr lang="en-US" dirty="0">
                <a:solidFill>
                  <a:schemeClr val="bg1"/>
                </a:solidFill>
              </a:rPr>
              <a:t>Merci de </a:t>
            </a:r>
            <a:r>
              <a:rPr lang="en-US" dirty="0" err="1">
                <a:solidFill>
                  <a:schemeClr val="bg1"/>
                </a:solidFill>
              </a:rPr>
              <a:t>votre</a:t>
            </a:r>
            <a:r>
              <a:rPr lang="en-US" dirty="0">
                <a:solidFill>
                  <a:schemeClr val="bg1"/>
                </a:solidFill>
              </a:rPr>
              <a:t> </a:t>
            </a:r>
            <a:r>
              <a:rPr lang="en-US" dirty="0" err="1">
                <a:solidFill>
                  <a:schemeClr val="bg1"/>
                </a:solidFill>
              </a:rPr>
              <a:t>ecoute</a:t>
            </a:r>
            <a:endParaRPr lang="en-US" dirty="0">
              <a:solidFill>
                <a:schemeClr val="bg1"/>
              </a:solidFill>
            </a:endParaRPr>
          </a:p>
          <a:p>
            <a:pPr algn="ctr"/>
            <a:br>
              <a:rPr lang="en-US" dirty="0">
                <a:solidFill>
                  <a:schemeClr val="bg1"/>
                </a:solidFill>
              </a:rPr>
            </a:br>
            <a:endParaRPr lang="en-US" dirty="0">
              <a:solidFill>
                <a:schemeClr val="bg1"/>
              </a:solidFill>
            </a:endParaRPr>
          </a:p>
        </p:txBody>
      </p:sp>
      <p:sp>
        <p:nvSpPr>
          <p:cNvPr id="3" name="Sous-titre 2">
            <a:extLst>
              <a:ext uri="{FF2B5EF4-FFF2-40B4-BE49-F238E27FC236}">
                <a16:creationId xmlns:a16="http://schemas.microsoft.com/office/drawing/2014/main" id="{8294FA5C-C2C6-18D9-1036-09AC0B46704B}"/>
              </a:ext>
            </a:extLst>
          </p:cNvPr>
          <p:cNvSpPr>
            <a:spLocks noGrp="1"/>
          </p:cNvSpPr>
          <p:nvPr>
            <p:ph type="subTitle" idx="1"/>
          </p:nvPr>
        </p:nvSpPr>
        <p:spPr>
          <a:xfrm>
            <a:off x="643466" y="4133135"/>
            <a:ext cx="10902016" cy="1454510"/>
          </a:xfrm>
          <a:effectLst>
            <a:outerShdw blurRad="50800" dist="38100" dir="2700000" algn="tl" rotWithShape="0">
              <a:prstClr val="black">
                <a:alpha val="40000"/>
              </a:prstClr>
            </a:outerShdw>
          </a:effectLst>
        </p:spPr>
        <p:txBody>
          <a:bodyPr vert="horz" lIns="91440" tIns="45720" rIns="91440" bIns="45720" rtlCol="0">
            <a:normAutofit/>
          </a:bodyPr>
          <a:lstStyle/>
          <a:p>
            <a:pPr algn="ctr"/>
            <a:r>
              <a:rPr lang="en-US" sz="1800" b="1" dirty="0" err="1">
                <a:solidFill>
                  <a:schemeClr val="bg1"/>
                </a:solidFill>
                <a:effectLst/>
              </a:rPr>
              <a:t>Projet</a:t>
            </a:r>
            <a:r>
              <a:rPr lang="en-US" sz="1800" b="1" dirty="0">
                <a:solidFill>
                  <a:schemeClr val="bg1"/>
                </a:solidFill>
                <a:effectLst/>
              </a:rPr>
              <a:t> 8</a:t>
            </a:r>
            <a:br>
              <a:rPr lang="en-US" sz="1800" b="1" i="0" dirty="0">
                <a:solidFill>
                  <a:schemeClr val="bg1"/>
                </a:solidFill>
                <a:effectLst/>
              </a:rPr>
            </a:br>
            <a:endParaRPr lang="en-US" sz="1800" b="1" dirty="0">
              <a:solidFill>
                <a:schemeClr val="bg1"/>
              </a:solidFill>
            </a:endParaRPr>
          </a:p>
        </p:txBody>
      </p:sp>
      <p:cxnSp>
        <p:nvCxnSpPr>
          <p:cNvPr id="38" name="Straight Connector 37">
            <a:extLst>
              <a:ext uri="{FF2B5EF4-FFF2-40B4-BE49-F238E27FC236}">
                <a16:creationId xmlns:a16="http://schemas.microsoft.com/office/drawing/2014/main" id="{34E5597F-CE67-4085-9548-E6A8036DA3B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393881" y="4035362"/>
            <a:ext cx="5404237" cy="0"/>
          </a:xfrm>
          <a:prstGeom prst="line">
            <a:avLst/>
          </a:prstGeom>
          <a:ln>
            <a:solidFill>
              <a:schemeClr val="bg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705250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a:extLst>
            <a:ext uri="{FF2B5EF4-FFF2-40B4-BE49-F238E27FC236}">
              <a16:creationId xmlns:a16="http://schemas.microsoft.com/office/drawing/2014/main" id="{75351FE3-C556-98D8-5166-BE6F7548C8B8}"/>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DA9ACCC6-9BDF-BA26-3F60-09716B85DC92}"/>
              </a:ext>
            </a:extLst>
          </p:cNvPr>
          <p:cNvSpPr>
            <a:spLocks noGrp="1"/>
          </p:cNvSpPr>
          <p:nvPr>
            <p:ph type="title"/>
          </p:nvPr>
        </p:nvSpPr>
        <p:spPr>
          <a:xfrm>
            <a:off x="4373646" y="210693"/>
            <a:ext cx="3990808" cy="778698"/>
          </a:xfrm>
        </p:spPr>
        <p:txBody>
          <a:bodyPr anchor="ctr">
            <a:normAutofit/>
          </a:bodyPr>
          <a:lstStyle/>
          <a:p>
            <a:r>
              <a:rPr lang="fr-FR" sz="4000" dirty="0">
                <a:solidFill>
                  <a:srgbClr val="FFFF00"/>
                </a:solidFill>
              </a:rPr>
              <a:t>MISE EN PLACE</a:t>
            </a:r>
          </a:p>
        </p:txBody>
      </p:sp>
      <p:sp>
        <p:nvSpPr>
          <p:cNvPr id="4" name="Titre 1">
            <a:extLst>
              <a:ext uri="{FF2B5EF4-FFF2-40B4-BE49-F238E27FC236}">
                <a16:creationId xmlns:a16="http://schemas.microsoft.com/office/drawing/2014/main" id="{9EEDAE20-C7D6-0C41-928C-50DFDA18135D}"/>
              </a:ext>
            </a:extLst>
          </p:cNvPr>
          <p:cNvSpPr txBox="1">
            <a:spLocks/>
          </p:cNvSpPr>
          <p:nvPr/>
        </p:nvSpPr>
        <p:spPr>
          <a:xfrm>
            <a:off x="330534" y="331248"/>
            <a:ext cx="466558" cy="1148301"/>
          </a:xfrm>
          <a:prstGeom prst="rect">
            <a:avLst/>
          </a:prstGeom>
        </p:spPr>
        <p:txBody>
          <a:bodyPr vert="horz" lIns="91440" tIns="45720" rIns="91440" bIns="45720" rtlCol="0" anchor="ctr">
            <a:normAutofit/>
          </a:bodyPr>
          <a:lstStyle>
            <a:lvl1pPr algn="l" defTabSz="457200" rtl="0" eaLnBrk="1" latinLnBrk="0" hangingPunct="1">
              <a:lnSpc>
                <a:spcPct val="100000"/>
              </a:lnSpc>
              <a:spcBef>
                <a:spcPct val="0"/>
              </a:spcBef>
              <a:buNone/>
              <a:defRPr sz="32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FR" sz="4000" dirty="0">
                <a:solidFill>
                  <a:schemeClr val="accent1"/>
                </a:solidFill>
              </a:rPr>
              <a:t>1</a:t>
            </a:r>
          </a:p>
        </p:txBody>
      </p:sp>
      <p:sp>
        <p:nvSpPr>
          <p:cNvPr id="12" name="ZoneTexte 11">
            <a:extLst>
              <a:ext uri="{FF2B5EF4-FFF2-40B4-BE49-F238E27FC236}">
                <a16:creationId xmlns:a16="http://schemas.microsoft.com/office/drawing/2014/main" id="{6C54AF76-7CCC-4D94-C065-A906FB1E7E2E}"/>
              </a:ext>
            </a:extLst>
          </p:cNvPr>
          <p:cNvSpPr txBox="1"/>
          <p:nvPr/>
        </p:nvSpPr>
        <p:spPr>
          <a:xfrm>
            <a:off x="2218100" y="5255051"/>
            <a:ext cx="7755800" cy="1077218"/>
          </a:xfrm>
          <a:prstGeom prst="rect">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fr-FR" sz="1600" dirty="0"/>
              <a:t>L’initialisation confirme un environnement </a:t>
            </a:r>
            <a:r>
              <a:rPr lang="fr-FR" sz="1600" dirty="0" err="1"/>
              <a:t>TensorFlow</a:t>
            </a:r>
            <a:r>
              <a:rPr lang="fr-FR" sz="1600" dirty="0"/>
              <a:t> stable, sans accélération GPU, impliquant des contraintes de temps d’entraînement. L’exploration du </a:t>
            </a:r>
            <a:r>
              <a:rPr lang="fr-FR" sz="1600" dirty="0" err="1"/>
              <a:t>dataset</a:t>
            </a:r>
            <a:r>
              <a:rPr lang="fr-FR" sz="1600" dirty="0"/>
              <a:t> valide la cohérence des villes, des résolutions et des labels, garantissant des données conformes pour l’apprentissage du modèle de segmentation.</a:t>
            </a:r>
          </a:p>
        </p:txBody>
      </p:sp>
      <p:pic>
        <p:nvPicPr>
          <p:cNvPr id="6" name="Image 5" descr="Une image contenant texte, capture d’écran, logiciel, Police&#10;&#10;Le contenu généré par l’IA peut être incorrect.">
            <a:extLst>
              <a:ext uri="{FF2B5EF4-FFF2-40B4-BE49-F238E27FC236}">
                <a16:creationId xmlns:a16="http://schemas.microsoft.com/office/drawing/2014/main" id="{23E08EC9-1424-D48E-7D4B-E0E6855C7E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346" y="1459876"/>
            <a:ext cx="6106377" cy="3324689"/>
          </a:xfrm>
          <a:prstGeom prst="rect">
            <a:avLst/>
          </a:prstGeom>
        </p:spPr>
      </p:pic>
      <p:pic>
        <p:nvPicPr>
          <p:cNvPr id="8" name="Image 7" descr="Une image contenant texte, capture d’écran, logiciel, Police&#10;&#10;Le contenu généré par l’IA peut être incorrect.">
            <a:extLst>
              <a:ext uri="{FF2B5EF4-FFF2-40B4-BE49-F238E27FC236}">
                <a16:creationId xmlns:a16="http://schemas.microsoft.com/office/drawing/2014/main" id="{B0C6E468-E6D9-4411-3FCD-9679A32438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36911" y="1479549"/>
            <a:ext cx="5642840" cy="3324689"/>
          </a:xfrm>
          <a:prstGeom prst="rect">
            <a:avLst/>
          </a:prstGeom>
        </p:spPr>
      </p:pic>
    </p:spTree>
    <p:extLst>
      <p:ext uri="{BB962C8B-B14F-4D97-AF65-F5344CB8AC3E}">
        <p14:creationId xmlns:p14="http://schemas.microsoft.com/office/powerpoint/2010/main" val="20177418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a:extLst>
            <a:ext uri="{FF2B5EF4-FFF2-40B4-BE49-F238E27FC236}">
              <a16:creationId xmlns:a16="http://schemas.microsoft.com/office/drawing/2014/main" id="{F23FF5EE-ED93-DAA8-1772-14307B67055E}"/>
            </a:ext>
          </a:extLst>
        </p:cNvPr>
        <p:cNvGrpSpPr/>
        <p:nvPr/>
      </p:nvGrpSpPr>
      <p:grpSpPr>
        <a:xfrm>
          <a:off x="0" y="0"/>
          <a:ext cx="0" cy="0"/>
          <a:chOff x="0" y="0"/>
          <a:chExt cx="0" cy="0"/>
        </a:xfrm>
      </p:grpSpPr>
      <p:sp>
        <p:nvSpPr>
          <p:cNvPr id="12" name="ZoneTexte 11">
            <a:extLst>
              <a:ext uri="{FF2B5EF4-FFF2-40B4-BE49-F238E27FC236}">
                <a16:creationId xmlns:a16="http://schemas.microsoft.com/office/drawing/2014/main" id="{67393143-0792-80CD-362A-CA6788A5A70C}"/>
              </a:ext>
            </a:extLst>
          </p:cNvPr>
          <p:cNvSpPr txBox="1"/>
          <p:nvPr/>
        </p:nvSpPr>
        <p:spPr>
          <a:xfrm>
            <a:off x="176664" y="5185476"/>
            <a:ext cx="5416216" cy="738664"/>
          </a:xfrm>
          <a:prstGeom prst="rect">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fr-FR" sz="1400" dirty="0"/>
              <a:t>Le regroupement des 34 classes </a:t>
            </a:r>
            <a:r>
              <a:rPr lang="fr-FR" sz="1400" dirty="0" err="1"/>
              <a:t>Cityscapes</a:t>
            </a:r>
            <a:r>
              <a:rPr lang="fr-FR" sz="1400" dirty="0"/>
              <a:t> en 8 catégories sémantiques permet de réduire la complexité des masques tout en conservant les informations essentielles à la compréhension de la scène routière.</a:t>
            </a:r>
          </a:p>
        </p:txBody>
      </p:sp>
      <p:sp>
        <p:nvSpPr>
          <p:cNvPr id="3" name="Titre 1">
            <a:extLst>
              <a:ext uri="{FF2B5EF4-FFF2-40B4-BE49-F238E27FC236}">
                <a16:creationId xmlns:a16="http://schemas.microsoft.com/office/drawing/2014/main" id="{117D4476-DE70-A323-DB94-A58FA73A8D2D}"/>
              </a:ext>
            </a:extLst>
          </p:cNvPr>
          <p:cNvSpPr txBox="1">
            <a:spLocks/>
          </p:cNvSpPr>
          <p:nvPr/>
        </p:nvSpPr>
        <p:spPr>
          <a:xfrm>
            <a:off x="4621296" y="-140709"/>
            <a:ext cx="3990808" cy="778698"/>
          </a:xfrm>
          <a:prstGeom prst="rect">
            <a:avLst/>
          </a:prstGeom>
        </p:spPr>
        <p:txBody>
          <a:bodyPr vert="horz" lIns="91440" tIns="45720" rIns="91440" bIns="45720" rtlCol="0" anchor="ctr">
            <a:normAutofit fontScale="97500"/>
          </a:bodyPr>
          <a:lstStyle>
            <a:lvl1pPr algn="l" defTabSz="457200" rtl="0" eaLnBrk="1" latinLnBrk="0" hangingPunct="1">
              <a:lnSpc>
                <a:spcPct val="100000"/>
              </a:lnSpc>
              <a:spcBef>
                <a:spcPct val="0"/>
              </a:spcBef>
              <a:buNone/>
              <a:defRPr sz="32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FR" sz="4000" dirty="0">
                <a:solidFill>
                  <a:srgbClr val="FFFF00"/>
                </a:solidFill>
              </a:rPr>
              <a:t>MISE EN PLACE</a:t>
            </a:r>
          </a:p>
        </p:txBody>
      </p:sp>
      <p:sp>
        <p:nvSpPr>
          <p:cNvPr id="7" name="ZoneTexte 6">
            <a:extLst>
              <a:ext uri="{FF2B5EF4-FFF2-40B4-BE49-F238E27FC236}">
                <a16:creationId xmlns:a16="http://schemas.microsoft.com/office/drawing/2014/main" id="{0944C11C-A6EC-8822-56D3-A77D0C6E1950}"/>
              </a:ext>
            </a:extLst>
          </p:cNvPr>
          <p:cNvSpPr txBox="1"/>
          <p:nvPr/>
        </p:nvSpPr>
        <p:spPr>
          <a:xfrm>
            <a:off x="6701255" y="5185475"/>
            <a:ext cx="4849450" cy="738664"/>
          </a:xfrm>
          <a:prstGeom prst="rect">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fr-FR" sz="1400" dirty="0"/>
              <a:t>La diminution du nombre de labels observés dans les masques confirme l’efficacité du mapping et facilite l’apprentissage du modèle en limitant la dispersion des classes.</a:t>
            </a:r>
          </a:p>
        </p:txBody>
      </p:sp>
      <p:pic>
        <p:nvPicPr>
          <p:cNvPr id="5" name="Image 4" descr="Une image contenant texte, capture d’écran, Police&#10;&#10;Le contenu généré par l’IA peut être incorrect.">
            <a:extLst>
              <a:ext uri="{FF2B5EF4-FFF2-40B4-BE49-F238E27FC236}">
                <a16:creationId xmlns:a16="http://schemas.microsoft.com/office/drawing/2014/main" id="{3007AD86-920C-CAAB-FDF6-B4443129EF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934" y="1187450"/>
            <a:ext cx="5607677" cy="3619500"/>
          </a:xfrm>
          <a:prstGeom prst="rect">
            <a:avLst/>
          </a:prstGeom>
        </p:spPr>
      </p:pic>
      <p:pic>
        <p:nvPicPr>
          <p:cNvPr id="9" name="Image 8" descr="Une image contenant texte, capture d’écran, Police&#10;&#10;Le contenu généré par l’IA peut être incorrect.">
            <a:extLst>
              <a:ext uri="{FF2B5EF4-FFF2-40B4-BE49-F238E27FC236}">
                <a16:creationId xmlns:a16="http://schemas.microsoft.com/office/drawing/2014/main" id="{7A05365C-052D-EDD6-153D-BD072BB4FD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05022" y="1533515"/>
            <a:ext cx="6109062" cy="2827155"/>
          </a:xfrm>
          <a:prstGeom prst="rect">
            <a:avLst/>
          </a:prstGeom>
        </p:spPr>
      </p:pic>
    </p:spTree>
    <p:extLst>
      <p:ext uri="{BB962C8B-B14F-4D97-AF65-F5344CB8AC3E}">
        <p14:creationId xmlns:p14="http://schemas.microsoft.com/office/powerpoint/2010/main" val="41205344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a:extLst>
            <a:ext uri="{FF2B5EF4-FFF2-40B4-BE49-F238E27FC236}">
              <a16:creationId xmlns:a16="http://schemas.microsoft.com/office/drawing/2014/main" id="{14E6F68D-97F8-9A7B-1F8E-DB1704C2B402}"/>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368891B7-A344-6223-3F7A-629E24D6D9DA}"/>
              </a:ext>
            </a:extLst>
          </p:cNvPr>
          <p:cNvSpPr>
            <a:spLocks noGrp="1"/>
          </p:cNvSpPr>
          <p:nvPr>
            <p:ph type="title"/>
          </p:nvPr>
        </p:nvSpPr>
        <p:spPr>
          <a:xfrm>
            <a:off x="4583191" y="79209"/>
            <a:ext cx="3428045" cy="778698"/>
          </a:xfrm>
        </p:spPr>
        <p:txBody>
          <a:bodyPr anchor="ctr">
            <a:normAutofit/>
          </a:bodyPr>
          <a:lstStyle/>
          <a:p>
            <a:r>
              <a:rPr lang="fr-FR" sz="4000" dirty="0">
                <a:solidFill>
                  <a:srgbClr val="FFFF00"/>
                </a:solidFill>
              </a:rPr>
              <a:t>MISE EN PLACE</a:t>
            </a:r>
          </a:p>
        </p:txBody>
      </p:sp>
      <p:pic>
        <p:nvPicPr>
          <p:cNvPr id="5" name="Image 4" descr="Une image contenant carte&#10;&#10;Le contenu généré par l’IA peut être incorrect.">
            <a:extLst>
              <a:ext uri="{FF2B5EF4-FFF2-40B4-BE49-F238E27FC236}">
                <a16:creationId xmlns:a16="http://schemas.microsoft.com/office/drawing/2014/main" id="{556E62EC-DDC4-8F4C-5585-97715108CDE3}"/>
              </a:ext>
            </a:extLst>
          </p:cNvPr>
          <p:cNvPicPr>
            <a:picLocks noChangeAspect="1"/>
          </p:cNvPicPr>
          <p:nvPr/>
        </p:nvPicPr>
        <p:blipFill>
          <a:blip r:embed="rId2"/>
          <a:stretch>
            <a:fillRect/>
          </a:stretch>
        </p:blipFill>
        <p:spPr>
          <a:xfrm>
            <a:off x="466725" y="3933825"/>
            <a:ext cx="11258550" cy="2924175"/>
          </a:xfrm>
          <a:prstGeom prst="rect">
            <a:avLst/>
          </a:prstGeom>
        </p:spPr>
      </p:pic>
      <p:pic>
        <p:nvPicPr>
          <p:cNvPr id="7" name="Image 6" descr="Une image contenant véhicule, Véhicule terrestre, voiture&#10;&#10;Le contenu généré par l’IA peut être incorrect.">
            <a:extLst>
              <a:ext uri="{FF2B5EF4-FFF2-40B4-BE49-F238E27FC236}">
                <a16:creationId xmlns:a16="http://schemas.microsoft.com/office/drawing/2014/main" id="{8757FAD6-DC9E-F910-5749-D04AF364085B}"/>
              </a:ext>
            </a:extLst>
          </p:cNvPr>
          <p:cNvPicPr>
            <a:picLocks noChangeAspect="1"/>
          </p:cNvPicPr>
          <p:nvPr/>
        </p:nvPicPr>
        <p:blipFill>
          <a:blip r:embed="rId3"/>
          <a:stretch>
            <a:fillRect/>
          </a:stretch>
        </p:blipFill>
        <p:spPr>
          <a:xfrm>
            <a:off x="466725" y="1069722"/>
            <a:ext cx="11258550" cy="2924175"/>
          </a:xfrm>
          <a:prstGeom prst="rect">
            <a:avLst/>
          </a:prstGeom>
        </p:spPr>
      </p:pic>
    </p:spTree>
    <p:extLst>
      <p:ext uri="{BB962C8B-B14F-4D97-AF65-F5344CB8AC3E}">
        <p14:creationId xmlns:p14="http://schemas.microsoft.com/office/powerpoint/2010/main" val="6076484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a:extLst>
            <a:ext uri="{FF2B5EF4-FFF2-40B4-BE49-F238E27FC236}">
              <a16:creationId xmlns:a16="http://schemas.microsoft.com/office/drawing/2014/main" id="{F125C13A-951A-23CD-AFB0-D886033B14E2}"/>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50E50E78-C6DF-62F6-2A83-331541517C8B}"/>
              </a:ext>
            </a:extLst>
          </p:cNvPr>
          <p:cNvSpPr>
            <a:spLocks noGrp="1"/>
          </p:cNvSpPr>
          <p:nvPr>
            <p:ph type="title"/>
          </p:nvPr>
        </p:nvSpPr>
        <p:spPr>
          <a:xfrm>
            <a:off x="4627883" y="132738"/>
            <a:ext cx="3131079" cy="778698"/>
          </a:xfrm>
        </p:spPr>
        <p:txBody>
          <a:bodyPr anchor="ctr">
            <a:normAutofit/>
          </a:bodyPr>
          <a:lstStyle/>
          <a:p>
            <a:r>
              <a:rPr lang="fr-FR" sz="4000" dirty="0">
                <a:solidFill>
                  <a:srgbClr val="FFFF00"/>
                </a:solidFill>
              </a:rPr>
              <a:t>DATALOADER</a:t>
            </a:r>
          </a:p>
        </p:txBody>
      </p:sp>
      <p:sp>
        <p:nvSpPr>
          <p:cNvPr id="10" name="ZoneTexte 9">
            <a:extLst>
              <a:ext uri="{FF2B5EF4-FFF2-40B4-BE49-F238E27FC236}">
                <a16:creationId xmlns:a16="http://schemas.microsoft.com/office/drawing/2014/main" id="{611D2E93-07CF-CFAC-6EB0-042C3949DF6D}"/>
              </a:ext>
            </a:extLst>
          </p:cNvPr>
          <p:cNvSpPr txBox="1"/>
          <p:nvPr/>
        </p:nvSpPr>
        <p:spPr>
          <a:xfrm>
            <a:off x="2388161" y="5319803"/>
            <a:ext cx="7180198" cy="954107"/>
          </a:xfrm>
          <a:prstGeom prst="rect">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fr-FR" sz="1400" dirty="0"/>
              <a:t>Le </a:t>
            </a:r>
            <a:r>
              <a:rPr lang="fr-FR" sz="1400" dirty="0" err="1"/>
              <a:t>DataLoader</a:t>
            </a:r>
            <a:r>
              <a:rPr lang="fr-FR" sz="1400" dirty="0"/>
              <a:t> centralise le chargement, le prétraitement et la mise en forme des données avant l’entraînement. La simplification des labels et le </a:t>
            </a:r>
            <a:r>
              <a:rPr lang="fr-FR" sz="1400" dirty="0" err="1"/>
              <a:t>remapping</a:t>
            </a:r>
            <a:r>
              <a:rPr lang="fr-FR" sz="1400" dirty="0"/>
              <a:t> des masques réduisent la complexité du problème tout en conservant l’information sémantique essentielle. Les </a:t>
            </a:r>
            <a:r>
              <a:rPr lang="fr-FR" sz="1400" dirty="0" err="1"/>
              <a:t>batchs</a:t>
            </a:r>
            <a:r>
              <a:rPr lang="fr-FR" sz="1400" dirty="0"/>
              <a:t> produits sont directement compatibles avec les modèles de segmentation.</a:t>
            </a:r>
          </a:p>
        </p:txBody>
      </p:sp>
      <p:pic>
        <p:nvPicPr>
          <p:cNvPr id="7" name="Image 6" descr="Une image contenant texte, capture d’écran, Police&#10;&#10;Le contenu généré par l’IA peut être incorrect.">
            <a:extLst>
              <a:ext uri="{FF2B5EF4-FFF2-40B4-BE49-F238E27FC236}">
                <a16:creationId xmlns:a16="http://schemas.microsoft.com/office/drawing/2014/main" id="{D7BD64D5-5A80-A6F2-368D-A7CBFB9049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870" y="1371601"/>
            <a:ext cx="5872838" cy="3165247"/>
          </a:xfrm>
          <a:prstGeom prst="rect">
            <a:avLst/>
          </a:prstGeom>
        </p:spPr>
      </p:pic>
      <p:pic>
        <p:nvPicPr>
          <p:cNvPr id="9" name="Image 8" descr="Une image contenant texte, capture d’écran, Police&#10;&#10;Le contenu généré par l’IA peut être incorrect.">
            <a:extLst>
              <a:ext uri="{FF2B5EF4-FFF2-40B4-BE49-F238E27FC236}">
                <a16:creationId xmlns:a16="http://schemas.microsoft.com/office/drawing/2014/main" id="{775AA61F-ABE2-7C72-CCC8-FF5B00DDC4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371601"/>
            <a:ext cx="6033130" cy="3165247"/>
          </a:xfrm>
          <a:prstGeom prst="rect">
            <a:avLst/>
          </a:prstGeom>
        </p:spPr>
      </p:pic>
    </p:spTree>
    <p:extLst>
      <p:ext uri="{BB962C8B-B14F-4D97-AF65-F5344CB8AC3E}">
        <p14:creationId xmlns:p14="http://schemas.microsoft.com/office/powerpoint/2010/main" val="28731222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a:extLst>
            <a:ext uri="{FF2B5EF4-FFF2-40B4-BE49-F238E27FC236}">
              <a16:creationId xmlns:a16="http://schemas.microsoft.com/office/drawing/2014/main" id="{023DD21C-3F96-3B6C-E660-9B0855EE6F04}"/>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0496630A-7EBF-70AA-3025-5B32CFC2C124}"/>
              </a:ext>
            </a:extLst>
          </p:cNvPr>
          <p:cNvSpPr>
            <a:spLocks noGrp="1"/>
          </p:cNvSpPr>
          <p:nvPr>
            <p:ph type="title"/>
          </p:nvPr>
        </p:nvSpPr>
        <p:spPr>
          <a:xfrm>
            <a:off x="4329480" y="6145"/>
            <a:ext cx="3939439" cy="778698"/>
          </a:xfrm>
        </p:spPr>
        <p:txBody>
          <a:bodyPr anchor="ctr">
            <a:normAutofit/>
          </a:bodyPr>
          <a:lstStyle/>
          <a:p>
            <a:r>
              <a:rPr lang="fr-FR" sz="4000" dirty="0" err="1">
                <a:solidFill>
                  <a:srgbClr val="FFFF00"/>
                </a:solidFill>
              </a:rPr>
              <a:t>github</a:t>
            </a:r>
            <a:r>
              <a:rPr lang="fr-FR" sz="4000" dirty="0">
                <a:solidFill>
                  <a:srgbClr val="FFFF00"/>
                </a:solidFill>
              </a:rPr>
              <a:t> action </a:t>
            </a:r>
          </a:p>
        </p:txBody>
      </p:sp>
      <p:sp>
        <p:nvSpPr>
          <p:cNvPr id="6" name="ZoneTexte 5">
            <a:extLst>
              <a:ext uri="{FF2B5EF4-FFF2-40B4-BE49-F238E27FC236}">
                <a16:creationId xmlns:a16="http://schemas.microsoft.com/office/drawing/2014/main" id="{8ABA4B5B-0343-FB43-3C33-7C63C74CBFB4}"/>
              </a:ext>
            </a:extLst>
          </p:cNvPr>
          <p:cNvSpPr txBox="1"/>
          <p:nvPr/>
        </p:nvSpPr>
        <p:spPr>
          <a:xfrm>
            <a:off x="249654" y="5861126"/>
            <a:ext cx="5198701" cy="738664"/>
          </a:xfrm>
          <a:prstGeom prst="rect">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fr-FR" sz="1400" dirty="0"/>
              <a:t>Le workflow GitHub Actions automatise l’exécution des tests à chaque mise à jour de la branche principale. Cette étape garantit la stabilité du code avant toute tentative de déploiement.</a:t>
            </a:r>
          </a:p>
        </p:txBody>
      </p:sp>
      <p:sp>
        <p:nvSpPr>
          <p:cNvPr id="7" name="ZoneTexte 6">
            <a:extLst>
              <a:ext uri="{FF2B5EF4-FFF2-40B4-BE49-F238E27FC236}">
                <a16:creationId xmlns:a16="http://schemas.microsoft.com/office/drawing/2014/main" id="{34FFBAEE-560C-199C-0470-0AA82EEEE1ED}"/>
              </a:ext>
            </a:extLst>
          </p:cNvPr>
          <p:cNvSpPr txBox="1"/>
          <p:nvPr/>
        </p:nvSpPr>
        <p:spPr>
          <a:xfrm>
            <a:off x="5905444" y="5753405"/>
            <a:ext cx="5835705" cy="954107"/>
          </a:xfrm>
          <a:prstGeom prst="rect">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fr-FR" sz="1400" dirty="0"/>
              <a:t>Le déploiement de l’API est volontairement figé en raison des contraintes de taille sur </a:t>
            </a:r>
            <a:r>
              <a:rPr lang="fr-FR" sz="1400" dirty="0" err="1"/>
              <a:t>Heroku</a:t>
            </a:r>
            <a:r>
              <a:rPr lang="fr-FR" sz="1400" dirty="0"/>
              <a:t>, tandis que l’application </a:t>
            </a:r>
            <a:r>
              <a:rPr lang="fr-FR" sz="1400" dirty="0" err="1"/>
              <a:t>Streamlit</a:t>
            </a:r>
            <a:r>
              <a:rPr lang="fr-FR" sz="1400" dirty="0"/>
              <a:t> reste automatiquement mise à jour. Le script </a:t>
            </a:r>
            <a:r>
              <a:rPr lang="fr-FR" sz="1400" b="1" dirty="0"/>
              <a:t>run.py </a:t>
            </a:r>
            <a:r>
              <a:rPr lang="fr-FR" sz="1400" dirty="0"/>
              <a:t>permet de piloter dynamiquement le service lancé selon le mode d’exécution.</a:t>
            </a:r>
          </a:p>
        </p:txBody>
      </p:sp>
      <p:pic>
        <p:nvPicPr>
          <p:cNvPr id="4" name="Image 3" descr="Une image contenant texte, capture d’écran, Police, conception&#10;&#10;Le contenu généré par l’IA peut être incorrect.">
            <a:extLst>
              <a:ext uri="{FF2B5EF4-FFF2-40B4-BE49-F238E27FC236}">
                <a16:creationId xmlns:a16="http://schemas.microsoft.com/office/drawing/2014/main" id="{7F74003A-8DE6-A786-D836-A28BBC7DCC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0863" y="784843"/>
            <a:ext cx="8550274" cy="4805244"/>
          </a:xfrm>
          <a:prstGeom prst="rect">
            <a:avLst/>
          </a:prstGeom>
        </p:spPr>
      </p:pic>
    </p:spTree>
    <p:extLst>
      <p:ext uri="{BB962C8B-B14F-4D97-AF65-F5344CB8AC3E}">
        <p14:creationId xmlns:p14="http://schemas.microsoft.com/office/powerpoint/2010/main" val="4145577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a:extLst>
            <a:ext uri="{FF2B5EF4-FFF2-40B4-BE49-F238E27FC236}">
              <a16:creationId xmlns:a16="http://schemas.microsoft.com/office/drawing/2014/main" id="{47C1B7FD-80B0-2981-C07D-E40974AB117E}"/>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9E2D5C24-F067-9066-D1F6-946D5F4D65A2}"/>
              </a:ext>
            </a:extLst>
          </p:cNvPr>
          <p:cNvSpPr>
            <a:spLocks noGrp="1"/>
          </p:cNvSpPr>
          <p:nvPr>
            <p:ph type="title"/>
          </p:nvPr>
        </p:nvSpPr>
        <p:spPr>
          <a:xfrm>
            <a:off x="4118557" y="-110182"/>
            <a:ext cx="3954886" cy="778698"/>
          </a:xfrm>
        </p:spPr>
        <p:txBody>
          <a:bodyPr anchor="ctr">
            <a:normAutofit/>
          </a:bodyPr>
          <a:lstStyle/>
          <a:p>
            <a:r>
              <a:rPr lang="fr-FR" sz="4000" dirty="0">
                <a:solidFill>
                  <a:srgbClr val="FFFF00"/>
                </a:solidFill>
              </a:rPr>
              <a:t>Pre-</a:t>
            </a:r>
            <a:r>
              <a:rPr lang="fr-FR" sz="4000" dirty="0" err="1">
                <a:solidFill>
                  <a:srgbClr val="FFFF00"/>
                </a:solidFill>
              </a:rPr>
              <a:t>processing</a:t>
            </a:r>
            <a:endParaRPr lang="fr-FR" sz="4000" dirty="0">
              <a:solidFill>
                <a:srgbClr val="FFFF00"/>
              </a:solidFill>
            </a:endParaRPr>
          </a:p>
        </p:txBody>
      </p:sp>
      <p:sp>
        <p:nvSpPr>
          <p:cNvPr id="6" name="ZoneTexte 5">
            <a:extLst>
              <a:ext uri="{FF2B5EF4-FFF2-40B4-BE49-F238E27FC236}">
                <a16:creationId xmlns:a16="http://schemas.microsoft.com/office/drawing/2014/main" id="{89FC23FB-189D-10D0-4693-E261F65C2ED3}"/>
              </a:ext>
            </a:extLst>
          </p:cNvPr>
          <p:cNvSpPr txBox="1"/>
          <p:nvPr/>
        </p:nvSpPr>
        <p:spPr>
          <a:xfrm>
            <a:off x="2512685" y="6058988"/>
            <a:ext cx="7166625" cy="738664"/>
          </a:xfrm>
          <a:prstGeom prst="rect">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fr-FR" sz="1400" dirty="0"/>
              <a:t>Ce </a:t>
            </a:r>
            <a:r>
              <a:rPr lang="fr-FR" sz="1400" dirty="0" err="1"/>
              <a:t>préprocessing</a:t>
            </a:r>
            <a:r>
              <a:rPr lang="fr-FR" sz="1400" dirty="0"/>
              <a:t> permet de construire un sous-ensemble </a:t>
            </a:r>
            <a:r>
              <a:rPr lang="fr-FR" sz="1400" dirty="0" err="1"/>
              <a:t>Cityscapes</a:t>
            </a:r>
            <a:r>
              <a:rPr lang="fr-FR" sz="1400" dirty="0"/>
              <a:t> cohérent à partir des données brutes. La sélection contrôlée des villes réduit la taille du </a:t>
            </a:r>
            <a:r>
              <a:rPr lang="fr-FR" sz="1400" dirty="0" err="1"/>
              <a:t>dataset</a:t>
            </a:r>
            <a:r>
              <a:rPr lang="fr-FR" sz="1400" dirty="0"/>
              <a:t> tout en conservant sa diversité. Le </a:t>
            </a:r>
            <a:r>
              <a:rPr lang="fr-FR" sz="1400" dirty="0" err="1"/>
              <a:t>dataset</a:t>
            </a:r>
            <a:r>
              <a:rPr lang="fr-FR" sz="1400" dirty="0"/>
              <a:t> obtenu est directement exploitable par le </a:t>
            </a:r>
            <a:r>
              <a:rPr lang="fr-FR" sz="1400" dirty="0" err="1"/>
              <a:t>DataLoader</a:t>
            </a:r>
            <a:r>
              <a:rPr lang="fr-FR" sz="1400" dirty="0"/>
              <a:t> et les modèles de segmentation.</a:t>
            </a:r>
          </a:p>
        </p:txBody>
      </p:sp>
      <p:pic>
        <p:nvPicPr>
          <p:cNvPr id="4" name="Image 3" descr="Une image contenant texte, capture d’écran, Police&#10;&#10;Le contenu généré par l’IA peut être incorrect.">
            <a:extLst>
              <a:ext uri="{FF2B5EF4-FFF2-40B4-BE49-F238E27FC236}">
                <a16:creationId xmlns:a16="http://schemas.microsoft.com/office/drawing/2014/main" id="{42EFFDB0-C30C-E7CF-A2DC-C732127AE6D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96576" y="600278"/>
            <a:ext cx="8998844" cy="5288732"/>
          </a:xfrm>
          <a:prstGeom prst="rect">
            <a:avLst/>
          </a:prstGeom>
        </p:spPr>
      </p:pic>
    </p:spTree>
    <p:extLst>
      <p:ext uri="{BB962C8B-B14F-4D97-AF65-F5344CB8AC3E}">
        <p14:creationId xmlns:p14="http://schemas.microsoft.com/office/powerpoint/2010/main" val="35270834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a:extLst>
            <a:ext uri="{FF2B5EF4-FFF2-40B4-BE49-F238E27FC236}">
              <a16:creationId xmlns:a16="http://schemas.microsoft.com/office/drawing/2014/main" id="{14FF1033-945F-EC6F-AC83-3C6121522F04}"/>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695C92E8-01A7-AB60-AD5D-49BE8EB005A7}"/>
              </a:ext>
            </a:extLst>
          </p:cNvPr>
          <p:cNvSpPr>
            <a:spLocks noGrp="1"/>
          </p:cNvSpPr>
          <p:nvPr>
            <p:ph type="title"/>
          </p:nvPr>
        </p:nvSpPr>
        <p:spPr>
          <a:xfrm>
            <a:off x="4125703" y="-178656"/>
            <a:ext cx="5046058" cy="778698"/>
          </a:xfrm>
        </p:spPr>
        <p:txBody>
          <a:bodyPr anchor="ctr">
            <a:normAutofit/>
          </a:bodyPr>
          <a:lstStyle/>
          <a:p>
            <a:r>
              <a:rPr lang="fr-FR" sz="4000" dirty="0">
                <a:solidFill>
                  <a:srgbClr val="FFFF00"/>
                </a:solidFill>
              </a:rPr>
              <a:t>Modèles choisis</a:t>
            </a:r>
          </a:p>
        </p:txBody>
      </p:sp>
      <p:pic>
        <p:nvPicPr>
          <p:cNvPr id="5" name="Image 4" descr="Une image contenant texte, capture d’écran, Police&#10;&#10;Le contenu généré par l’IA peut être incorrect.">
            <a:extLst>
              <a:ext uri="{FF2B5EF4-FFF2-40B4-BE49-F238E27FC236}">
                <a16:creationId xmlns:a16="http://schemas.microsoft.com/office/drawing/2014/main" id="{03692D99-4743-A446-6FB0-82F17D6FD0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941" y="1352146"/>
            <a:ext cx="11826118" cy="4153708"/>
          </a:xfrm>
          <a:prstGeom prst="rect">
            <a:avLst/>
          </a:prstGeom>
        </p:spPr>
      </p:pic>
    </p:spTree>
    <p:extLst>
      <p:ext uri="{BB962C8B-B14F-4D97-AF65-F5344CB8AC3E}">
        <p14:creationId xmlns:p14="http://schemas.microsoft.com/office/powerpoint/2010/main" val="2972263747"/>
      </p:ext>
    </p:extLst>
  </p:cSld>
  <p:clrMapOvr>
    <a:masterClrMapping/>
  </p:clrMapOvr>
</p:sld>
</file>

<file path=ppt/theme/theme1.xml><?xml version="1.0" encoding="utf-8"?>
<a:theme xmlns:a="http://schemas.openxmlformats.org/drawingml/2006/main" name="DividendVTI">
  <a:themeElements>
    <a:clrScheme name="AnalogousFromDarkSeedLeftStep">
      <a:dk1>
        <a:srgbClr val="000000"/>
      </a:dk1>
      <a:lt1>
        <a:srgbClr val="FFFFFF"/>
      </a:lt1>
      <a:dk2>
        <a:srgbClr val="1B302B"/>
      </a:dk2>
      <a:lt2>
        <a:srgbClr val="F3F3F0"/>
      </a:lt2>
      <a:accent1>
        <a:srgbClr val="4843D6"/>
      </a:accent1>
      <a:accent2>
        <a:srgbClr val="2A64C2"/>
      </a:accent2>
      <a:accent3>
        <a:srgbClr val="3CB5D4"/>
      </a:accent3>
      <a:accent4>
        <a:srgbClr val="2AC2A2"/>
      </a:accent4>
      <a:accent5>
        <a:srgbClr val="37C56B"/>
      </a:accent5>
      <a:accent6>
        <a:srgbClr val="31C22A"/>
      </a:accent6>
      <a:hlink>
        <a:srgbClr val="349E6D"/>
      </a:hlink>
      <a:folHlink>
        <a:srgbClr val="7F7F7F"/>
      </a:folHlink>
    </a:clrScheme>
    <a:fontScheme name="Dividend">
      <a:majorFont>
        <a:latin typeface="Tw Cen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VTI" id="{97558BDE-0B66-457C-BB6F-7B1B22DAA9B8}" vid="{F53508A3-AC60-448A-AF37-934D5F1A0D5E}"/>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14720</TotalTime>
  <Words>591</Words>
  <Application>Microsoft Office PowerPoint</Application>
  <PresentationFormat>Grand écran</PresentationFormat>
  <Paragraphs>43</Paragraphs>
  <Slides>21</Slides>
  <Notes>0</Notes>
  <HiddenSlides>0</HiddenSlides>
  <MMClips>0</MMClips>
  <ScaleCrop>false</ScaleCrop>
  <HeadingPairs>
    <vt:vector size="6" baseType="variant">
      <vt:variant>
        <vt:lpstr>Polices utilisées</vt:lpstr>
      </vt:variant>
      <vt:variant>
        <vt:i4>5</vt:i4>
      </vt:variant>
      <vt:variant>
        <vt:lpstr>Thème</vt:lpstr>
      </vt:variant>
      <vt:variant>
        <vt:i4>1</vt:i4>
      </vt:variant>
      <vt:variant>
        <vt:lpstr>Titres des diapositives</vt:lpstr>
      </vt:variant>
      <vt:variant>
        <vt:i4>21</vt:i4>
      </vt:variant>
    </vt:vector>
  </HeadingPairs>
  <TitlesOfParts>
    <vt:vector size="27" baseType="lpstr">
      <vt:lpstr>Aptos</vt:lpstr>
      <vt:lpstr>Gill Sans MT</vt:lpstr>
      <vt:lpstr>Inter</vt:lpstr>
      <vt:lpstr>Tw Cen MT</vt:lpstr>
      <vt:lpstr>Wingdings 2</vt:lpstr>
      <vt:lpstr>DividendVTI</vt:lpstr>
      <vt:lpstr>Projet 8</vt:lpstr>
      <vt:lpstr>CONTEXTE ET OBJECTIFS DU PROJET</vt:lpstr>
      <vt:lpstr>MISE EN PLACE</vt:lpstr>
      <vt:lpstr>Présentation PowerPoint</vt:lpstr>
      <vt:lpstr>MISE EN PLACE</vt:lpstr>
      <vt:lpstr>DATALOADER</vt:lpstr>
      <vt:lpstr>github action </vt:lpstr>
      <vt:lpstr>Pre-processing</vt:lpstr>
      <vt:lpstr>Modèles choisis</vt:lpstr>
      <vt:lpstr>sélection des candidats</vt:lpstr>
      <vt:lpstr>Conception streamlit</vt:lpstr>
      <vt:lpstr>Conception streamlit</vt:lpstr>
      <vt:lpstr>Modeles final</vt:lpstr>
      <vt:lpstr>VERSUS</vt:lpstr>
      <vt:lpstr>INTEGRATION HEROKU</vt:lpstr>
      <vt:lpstr>démonstration</vt:lpstr>
      <vt:lpstr>démonstration</vt:lpstr>
      <vt:lpstr>démonstration</vt:lpstr>
      <vt:lpstr>démonstration</vt:lpstr>
      <vt:lpstr>CONCLUSION</vt:lpstr>
      <vt:lpstr>Merci de votre ecoute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Victor A</dc:creator>
  <cp:lastModifiedBy>Victor A</cp:lastModifiedBy>
  <cp:revision>207</cp:revision>
  <dcterms:created xsi:type="dcterms:W3CDTF">2024-10-31T01:53:11Z</dcterms:created>
  <dcterms:modified xsi:type="dcterms:W3CDTF">2025-12-13T07:42:59Z</dcterms:modified>
</cp:coreProperties>
</file>